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862" r:id="rId2"/>
    <p:sldId id="886" r:id="rId3"/>
    <p:sldId id="887" r:id="rId4"/>
    <p:sldId id="888" r:id="rId5"/>
    <p:sldId id="889" r:id="rId6"/>
    <p:sldId id="890" r:id="rId7"/>
    <p:sldId id="891" r:id="rId8"/>
    <p:sldId id="892" r:id="rId9"/>
    <p:sldId id="893" r:id="rId10"/>
    <p:sldId id="894" r:id="rId11"/>
    <p:sldId id="895" r:id="rId12"/>
    <p:sldId id="896" r:id="rId13"/>
    <p:sldId id="863" r:id="rId14"/>
    <p:sldId id="865" r:id="rId15"/>
    <p:sldId id="734" r:id="rId16"/>
    <p:sldId id="763" r:id="rId17"/>
    <p:sldId id="735" r:id="rId18"/>
    <p:sldId id="736" r:id="rId19"/>
    <p:sldId id="884" r:id="rId20"/>
    <p:sldId id="739" r:id="rId21"/>
    <p:sldId id="864" r:id="rId22"/>
    <p:sldId id="737" r:id="rId23"/>
    <p:sldId id="882" r:id="rId24"/>
    <p:sldId id="738" r:id="rId25"/>
    <p:sldId id="741" r:id="rId26"/>
    <p:sldId id="742" r:id="rId27"/>
    <p:sldId id="744" r:id="rId28"/>
    <p:sldId id="745" r:id="rId29"/>
    <p:sldId id="746" r:id="rId30"/>
    <p:sldId id="748" r:id="rId31"/>
    <p:sldId id="749" r:id="rId32"/>
    <p:sldId id="750" r:id="rId33"/>
    <p:sldId id="751" r:id="rId34"/>
    <p:sldId id="714" r:id="rId35"/>
    <p:sldId id="715" r:id="rId36"/>
    <p:sldId id="716" r:id="rId37"/>
    <p:sldId id="765" r:id="rId38"/>
    <p:sldId id="717" r:id="rId39"/>
    <p:sldId id="752" r:id="rId40"/>
    <p:sldId id="718" r:id="rId41"/>
    <p:sldId id="885" r:id="rId42"/>
    <p:sldId id="753" r:id="rId43"/>
    <p:sldId id="754" r:id="rId44"/>
    <p:sldId id="835" r:id="rId45"/>
    <p:sldId id="719" r:id="rId46"/>
    <p:sldId id="720" r:id="rId47"/>
    <p:sldId id="721" r:id="rId48"/>
    <p:sldId id="722" r:id="rId49"/>
    <p:sldId id="836" r:id="rId50"/>
    <p:sldId id="837" r:id="rId51"/>
    <p:sldId id="756" r:id="rId52"/>
    <p:sldId id="777" r:id="rId53"/>
    <p:sldId id="774" r:id="rId54"/>
    <p:sldId id="776" r:id="rId55"/>
    <p:sldId id="779" r:id="rId56"/>
    <p:sldId id="778" r:id="rId57"/>
    <p:sldId id="782" r:id="rId58"/>
    <p:sldId id="780" r:id="rId59"/>
    <p:sldId id="783" r:id="rId60"/>
    <p:sldId id="781" r:id="rId61"/>
    <p:sldId id="784" r:id="rId62"/>
    <p:sldId id="785" r:id="rId63"/>
    <p:sldId id="775" r:id="rId64"/>
    <p:sldId id="786" r:id="rId65"/>
    <p:sldId id="755" r:id="rId66"/>
    <p:sldId id="788" r:id="rId67"/>
    <p:sldId id="789" r:id="rId68"/>
    <p:sldId id="790" r:id="rId69"/>
    <p:sldId id="791" r:id="rId70"/>
    <p:sldId id="724" r:id="rId71"/>
    <p:sldId id="794" r:id="rId72"/>
    <p:sldId id="793" r:id="rId73"/>
    <p:sldId id="795" r:id="rId74"/>
    <p:sldId id="796" r:id="rId75"/>
    <p:sldId id="797" r:id="rId76"/>
    <p:sldId id="798" r:id="rId77"/>
    <p:sldId id="799" r:id="rId78"/>
    <p:sldId id="800" r:id="rId79"/>
    <p:sldId id="801" r:id="rId80"/>
    <p:sldId id="802" r:id="rId81"/>
    <p:sldId id="803" r:id="rId82"/>
    <p:sldId id="804" r:id="rId83"/>
    <p:sldId id="805" r:id="rId84"/>
    <p:sldId id="806" r:id="rId85"/>
    <p:sldId id="808" r:id="rId86"/>
    <p:sldId id="810" r:id="rId87"/>
    <p:sldId id="811" r:id="rId88"/>
    <p:sldId id="812" r:id="rId89"/>
    <p:sldId id="813" r:id="rId90"/>
    <p:sldId id="814" r:id="rId91"/>
    <p:sldId id="809" r:id="rId92"/>
    <p:sldId id="726" r:id="rId93"/>
    <p:sldId id="815" r:id="rId94"/>
    <p:sldId id="727" r:id="rId95"/>
    <p:sldId id="823" r:id="rId96"/>
    <p:sldId id="824" r:id="rId97"/>
    <p:sldId id="826" r:id="rId98"/>
    <p:sldId id="828" r:id="rId99"/>
    <p:sldId id="829" r:id="rId100"/>
    <p:sldId id="830" r:id="rId101"/>
    <p:sldId id="831" r:id="rId102"/>
    <p:sldId id="832" r:id="rId103"/>
    <p:sldId id="833" r:id="rId104"/>
    <p:sldId id="834" r:id="rId105"/>
    <p:sldId id="838" r:id="rId106"/>
    <p:sldId id="839" r:id="rId107"/>
    <p:sldId id="845" r:id="rId108"/>
    <p:sldId id="844" r:id="rId109"/>
    <p:sldId id="846" r:id="rId110"/>
    <p:sldId id="847" r:id="rId111"/>
    <p:sldId id="848" r:id="rId112"/>
    <p:sldId id="849" r:id="rId113"/>
    <p:sldId id="731" r:id="rId114"/>
    <p:sldId id="732" r:id="rId115"/>
    <p:sldId id="759" r:id="rId116"/>
    <p:sldId id="760" r:id="rId117"/>
    <p:sldId id="883" r:id="rId118"/>
    <p:sldId id="758" r:id="rId119"/>
    <p:sldId id="866" r:id="rId120"/>
    <p:sldId id="867" r:id="rId121"/>
    <p:sldId id="868" r:id="rId122"/>
    <p:sldId id="869" r:id="rId123"/>
    <p:sldId id="870" r:id="rId124"/>
    <p:sldId id="871" r:id="rId125"/>
    <p:sldId id="872" r:id="rId126"/>
    <p:sldId id="873" r:id="rId127"/>
    <p:sldId id="766" r:id="rId128"/>
    <p:sldId id="767" r:id="rId129"/>
    <p:sldId id="768" r:id="rId130"/>
    <p:sldId id="769" r:id="rId131"/>
    <p:sldId id="770" r:id="rId132"/>
    <p:sldId id="771" r:id="rId133"/>
    <p:sldId id="772" r:id="rId134"/>
    <p:sldId id="874" r:id="rId135"/>
    <p:sldId id="876" r:id="rId136"/>
    <p:sldId id="877" r:id="rId137"/>
    <p:sldId id="878" r:id="rId138"/>
    <p:sldId id="875" r:id="rId139"/>
    <p:sldId id="879" r:id="rId140"/>
    <p:sldId id="880" r:id="rId141"/>
    <p:sldId id="761" r:id="rId142"/>
    <p:sldId id="762" r:id="rId143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A97"/>
    <a:srgbClr val="7C7D7D"/>
    <a:srgbClr val="C99639"/>
    <a:srgbClr val="E5DAB9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-206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notesMaster" Target="notesMasters/notesMaster1.xml"/><Relationship Id="rId145" Type="http://schemas.openxmlformats.org/officeDocument/2006/relationships/handoutMaster" Target="handoutMasters/handoutMaster1.xml"/><Relationship Id="rId146" Type="http://schemas.openxmlformats.org/officeDocument/2006/relationships/printerSettings" Target="printerSettings/printerSettings1.bin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NHIEN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questions about requirements, send us an email before applying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TRUMAN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4EE4989-7F86-264F-9FE7-C72291C61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25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0188" marR="0" lvl="0" indent="-777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5663" marR="0" lvl="2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4588" marR="0" lvl="3" indent="-650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87488" marR="0" lvl="4" indent="-1158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44688" marR="0" lvl="5" indent="-1158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1888" marR="0" lvl="6" indent="-1158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9088" marR="0" lvl="7" indent="-1158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16288" marR="0" lvl="8" indent="-1158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5965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0188" marR="0" lvl="0" indent="-777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5663" marR="0" lvl="2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4588" marR="0" lvl="3" indent="-650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87488" marR="0" lvl="4" indent="-1158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44688" marR="0" lvl="5" indent="-1158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1888" marR="0" lvl="6" indent="-1158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9088" marR="0" lvl="7" indent="-1158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16288" marR="0" lvl="8" indent="-1158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0188" marR="0" lvl="0" indent="-777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71500" marR="0" lvl="1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5663" marR="0" lvl="2" indent="-4286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44588" marR="0" lvl="3" indent="-650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87488" marR="0" lvl="4" indent="-1158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44688" marR="0" lvl="5" indent="-1158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1888" marR="0" lvl="6" indent="-1158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9088" marR="0" lvl="7" indent="-1158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316288" marR="0" lvl="8" indent="-11588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457200" y="1524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4259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  <p:sldLayoutId id="2147483709" r:id="rId13"/>
    <p:sldLayoutId id="2147483710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38.png"/><Relationship Id="rId13" Type="http://schemas.microsoft.com/office/2007/relationships/hdphoto" Target="../media/hdphoto7.wdp"/><Relationship Id="rId14" Type="http://schemas.openxmlformats.org/officeDocument/2006/relationships/image" Target="../media/image39.png"/><Relationship Id="rId15" Type="http://schemas.microsoft.com/office/2007/relationships/hdphoto" Target="../media/hdphoto8.wdp"/><Relationship Id="rId16" Type="http://schemas.microsoft.com/office/2007/relationships/hdphoto" Target="../media/hdphoto9.wdp"/><Relationship Id="rId17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microsoft.com/office/2007/relationships/hdphoto" Target="../media/hdphoto2.wdp"/><Relationship Id="rId4" Type="http://schemas.openxmlformats.org/officeDocument/2006/relationships/image" Target="../media/image34.jpeg"/><Relationship Id="rId5" Type="http://schemas.microsoft.com/office/2007/relationships/hdphoto" Target="../media/hdphoto3.wdp"/><Relationship Id="rId6" Type="http://schemas.openxmlformats.org/officeDocument/2006/relationships/image" Target="../media/image35.png"/><Relationship Id="rId7" Type="http://schemas.microsoft.com/office/2007/relationships/hdphoto" Target="../media/hdphoto4.wdp"/><Relationship Id="rId8" Type="http://schemas.openxmlformats.org/officeDocument/2006/relationships/image" Target="../media/image36.png"/><Relationship Id="rId9" Type="http://schemas.microsoft.com/office/2007/relationships/hdphoto" Target="../media/hdphoto5.wdp"/><Relationship Id="rId10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Before We Get Started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14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5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5032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rPr>
              <a:t>Join an amazing group of people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14175" y="5215732"/>
            <a:ext cx="1968599" cy="1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Mehran Sahami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l="7934"/>
          <a:stretch/>
        </p:blipFill>
        <p:spPr>
          <a:xfrm>
            <a:off x="347725" y="1876700"/>
            <a:ext cx="2701499" cy="32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l="25364" r="13910"/>
          <a:stretch/>
        </p:blipFill>
        <p:spPr>
          <a:xfrm>
            <a:off x="3149425" y="1876687"/>
            <a:ext cx="2701499" cy="320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455976" y="5215732"/>
            <a:ext cx="1968599" cy="1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Marissa Mayer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CEO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Yahoo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 t="3173" b="16270"/>
          <a:stretch/>
        </p:blipFill>
        <p:spPr>
          <a:xfrm>
            <a:off x="6002575" y="1876700"/>
            <a:ext cx="2778899" cy="320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305526" y="5215732"/>
            <a:ext cx="1968599" cy="131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Mike Schroepfer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CTO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320234579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430298" y="1424422"/>
            <a:ext cx="700304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800329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step 3 until you get to the bottom of the tree.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9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8420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462949" y="1424422"/>
            <a:ext cx="1186954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9446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4018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590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3162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i="1" smtClean="0"/>
          </a:p>
          <a:p>
            <a:pPr lvl="1"/>
            <a:endParaRPr lang="en-US" altLang="zh-CN" i="1" smtClean="0"/>
          </a:p>
          <a:p>
            <a:pPr lvl="1"/>
            <a:endParaRPr lang="en-US" altLang="zh-CN" i="1" smtClean="0"/>
          </a:p>
          <a:p>
            <a:pPr lvl="1"/>
            <a:endParaRPr lang="en-US" altLang="zh-CN" i="1" smtClean="0"/>
          </a:p>
          <a:p>
            <a:pPr lvl="1"/>
            <a:endParaRPr lang="en-US" altLang="zh-CN" i="1" smtClean="0"/>
          </a:p>
          <a:p>
            <a:pPr marL="344487" lvl="1" indent="0" algn="ctr">
              <a:buFontTx/>
              <a:buNone/>
            </a:pPr>
            <a:r>
              <a:rPr lang="en-US" altLang="zh-CN" smtClean="0">
                <a:latin typeface="Consolas" charset="0"/>
              </a:rPr>
              <a:t>pq.</a:t>
            </a:r>
            <a:r>
              <a:rPr lang="en-US" altLang="zh-CN" b="1" smtClean="0">
                <a:latin typeface="Consolas" charset="0"/>
              </a:rPr>
              <a:t>dequeue</a:t>
            </a:r>
            <a:r>
              <a:rPr lang="en-US" altLang="zh-CN" smtClean="0">
                <a:latin typeface="Consolas" charset="0"/>
              </a:rPr>
              <a:t>() --&gt; "k”</a:t>
            </a:r>
            <a:endParaRPr lang="en-US" altLang="zh-CN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3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9446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4018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590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3162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marL="344487" lvl="1" indent="0" algn="ctr">
              <a:buFontTx/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dequeue</a:t>
            </a:r>
            <a:r>
              <a:rPr lang="en-US" altLang="zh-CN" dirty="0" smtClean="0">
                <a:latin typeface="Consolas" charset="0"/>
              </a:rPr>
              <a:t>() --&gt; "k”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8641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5008947" y="1424422"/>
            <a:ext cx="640955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881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008947" y="1424422"/>
            <a:ext cx="640955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9446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4018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590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3162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marL="344487" lvl="1" indent="0" algn="ctr">
              <a:buFontTx/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dequeue</a:t>
            </a:r>
            <a:r>
              <a:rPr lang="en-US" altLang="zh-CN" dirty="0" smtClean="0">
                <a:latin typeface="Consolas" charset="0"/>
              </a:rPr>
              <a:t>() --&gt; "k”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71806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141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715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8556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144588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874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9446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4018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590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316288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lvl="1"/>
            <a:endParaRPr lang="en-US" altLang="zh-CN" i="1" dirty="0" smtClean="0"/>
          </a:p>
          <a:p>
            <a:pPr marL="344487" lvl="1" indent="0" algn="ctr">
              <a:buFontTx/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dequeue</a:t>
            </a:r>
            <a:r>
              <a:rPr lang="en-US" altLang="zh-CN" dirty="0" smtClean="0">
                <a:latin typeface="Consolas" charset="0"/>
              </a:rPr>
              <a:t>() --&gt; "k”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088702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step 3 until you get to the bottom of the tree.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7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Big O?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4454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21450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5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880461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459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846910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7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181569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698110" y="3466095"/>
            <a:ext cx="255122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What is the depth of the tree?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0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rPr>
              <a:t>Leave your mark on campus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457200" y="23723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Leading is operated by current undergraduate and MS students.  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Leading is a great way to make a substantive contribution to a meaningful program on campus.</a:t>
            </a:r>
          </a:p>
        </p:txBody>
      </p:sp>
    </p:spTree>
    <p:extLst>
      <p:ext uri="{BB962C8B-B14F-4D97-AF65-F5344CB8AC3E}">
        <p14:creationId xmlns:p14="http://schemas.microsoft.com/office/powerpoint/2010/main" val="218316934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 smtClean="0">
                <a:latin typeface="Calibri" charset="0"/>
                <a:ea typeface="MS PGothic" charset="0"/>
                <a:cs typeface="MS PGothic" charset="0"/>
              </a:rPr>
              <a:t>99</a:t>
            </a:r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290499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98110" y="3466095"/>
            <a:ext cx="2551223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How many times can you divide n by 2?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785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 Big O?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794000"/>
            <a:ext cx="444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267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See </a:t>
            </a:r>
            <a:r>
              <a:rPr lang="en-US" sz="3600" dirty="0" err="1" smtClean="0"/>
              <a:t>Enqueue</a:t>
            </a:r>
            <a:r>
              <a:rPr lang="en-US" sz="3600" dirty="0" smtClean="0"/>
              <a:t> / </a:t>
            </a:r>
            <a:r>
              <a:rPr lang="en-US" sz="3600" dirty="0" err="1" smtClean="0"/>
              <a:t>Dequeue</a:t>
            </a:r>
            <a:endParaRPr lang="en-US" sz="3600" dirty="0"/>
          </a:p>
          <a:p>
            <a:pPr algn="ctr">
              <a:defRPr/>
            </a:pPr>
            <a:r>
              <a:rPr lang="en-US" sz="3600" dirty="0" smtClean="0"/>
              <a:t>as Trees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7748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Enqueue</a:t>
            </a:r>
          </a:p>
        </p:txBody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 adding to a heap, the value is first placed at bottom-right.</a:t>
            </a:r>
          </a:p>
          <a:p>
            <a:pPr lvl="1"/>
            <a:r>
              <a:rPr lang="en-US" altLang="zh-CN" dirty="0"/>
              <a:t>To restore heap ordering, the newly added element is shifted ("</a:t>
            </a:r>
            <a:r>
              <a:rPr lang="en-US" altLang="zh-CN" b="1" dirty="0"/>
              <a:t>bubbled</a:t>
            </a:r>
            <a:r>
              <a:rPr lang="en-US" altLang="zh-CN" dirty="0"/>
              <a:t>") up the tree until it reaches its proper place.</a:t>
            </a:r>
          </a:p>
          <a:p>
            <a:pPr lvl="1"/>
            <a:r>
              <a:rPr lang="en-US" altLang="zh-CN" dirty="0" err="1"/>
              <a:t>Enqueue</a:t>
            </a:r>
            <a:r>
              <a:rPr lang="en-US" altLang="zh-CN" dirty="0"/>
              <a:t> 15 at bottom-right; bubble up until in order.</a:t>
            </a:r>
          </a:p>
        </p:txBody>
      </p:sp>
      <p:sp>
        <p:nvSpPr>
          <p:cNvPr id="689156" name="Oval 4"/>
          <p:cNvSpPr>
            <a:spLocks noChangeAspect="1" noChangeArrowheads="1"/>
          </p:cNvSpPr>
          <p:nvPr/>
        </p:nvSpPr>
        <p:spPr bwMode="auto">
          <a:xfrm>
            <a:off x="37338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9157" name="Oval 5"/>
          <p:cNvSpPr>
            <a:spLocks noChangeAspect="1" noChangeArrowheads="1"/>
          </p:cNvSpPr>
          <p:nvPr/>
        </p:nvSpPr>
        <p:spPr bwMode="auto">
          <a:xfrm>
            <a:off x="20574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9158" name="Oval 6"/>
          <p:cNvSpPr>
            <a:spLocks noChangeAspect="1" noChangeArrowheads="1"/>
          </p:cNvSpPr>
          <p:nvPr/>
        </p:nvSpPr>
        <p:spPr bwMode="auto">
          <a:xfrm>
            <a:off x="7620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9159" name="Oval 7"/>
          <p:cNvSpPr>
            <a:spLocks noChangeAspect="1" noChangeArrowheads="1"/>
          </p:cNvSpPr>
          <p:nvPr/>
        </p:nvSpPr>
        <p:spPr bwMode="auto">
          <a:xfrm>
            <a:off x="3352800" y="3886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9160" name="Oval 8"/>
          <p:cNvSpPr>
            <a:spLocks noChangeAspect="1" noChangeArrowheads="1"/>
          </p:cNvSpPr>
          <p:nvPr/>
        </p:nvSpPr>
        <p:spPr bwMode="auto">
          <a:xfrm>
            <a:off x="1524000" y="3886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9161" name="Oval 9"/>
          <p:cNvSpPr>
            <a:spLocks noChangeAspect="1" noChangeArrowheads="1"/>
          </p:cNvSpPr>
          <p:nvPr/>
        </p:nvSpPr>
        <p:spPr bwMode="auto">
          <a:xfrm>
            <a:off x="2362200" y="30480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9162" name="AutoShape 10"/>
          <p:cNvCxnSpPr>
            <a:cxnSpLocks noChangeShapeType="1"/>
            <a:stCxn id="689161" idx="3"/>
            <a:endCxn id="689160" idx="0"/>
          </p:cNvCxnSpPr>
          <p:nvPr/>
        </p:nvCxnSpPr>
        <p:spPr bwMode="auto">
          <a:xfrm flipH="1">
            <a:off x="1790700" y="3522663"/>
            <a:ext cx="6492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63" name="AutoShape 11"/>
          <p:cNvCxnSpPr>
            <a:cxnSpLocks noChangeShapeType="1"/>
            <a:stCxn id="689161" idx="5"/>
            <a:endCxn id="689159" idx="0"/>
          </p:cNvCxnSpPr>
          <p:nvPr/>
        </p:nvCxnSpPr>
        <p:spPr bwMode="auto">
          <a:xfrm>
            <a:off x="2817813" y="3522663"/>
            <a:ext cx="801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64" name="AutoShape 12"/>
          <p:cNvCxnSpPr>
            <a:cxnSpLocks noChangeShapeType="1"/>
            <a:stCxn id="689159" idx="5"/>
            <a:endCxn id="689156" idx="0"/>
          </p:cNvCxnSpPr>
          <p:nvPr/>
        </p:nvCxnSpPr>
        <p:spPr bwMode="auto">
          <a:xfrm>
            <a:off x="3808413" y="4360863"/>
            <a:ext cx="1920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65" name="AutoShape 13"/>
          <p:cNvCxnSpPr>
            <a:cxnSpLocks noChangeShapeType="1"/>
            <a:stCxn id="689160" idx="3"/>
            <a:endCxn id="689158" idx="0"/>
          </p:cNvCxnSpPr>
          <p:nvPr/>
        </p:nvCxnSpPr>
        <p:spPr bwMode="auto">
          <a:xfrm flipH="1">
            <a:off x="1028700" y="4360863"/>
            <a:ext cx="573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66" name="AutoShape 14"/>
          <p:cNvCxnSpPr>
            <a:cxnSpLocks noChangeShapeType="1"/>
            <a:stCxn id="689160" idx="5"/>
            <a:endCxn id="689157" idx="0"/>
          </p:cNvCxnSpPr>
          <p:nvPr/>
        </p:nvCxnSpPr>
        <p:spPr bwMode="auto">
          <a:xfrm>
            <a:off x="1979613" y="4360863"/>
            <a:ext cx="3444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67" name="Oval 15"/>
          <p:cNvSpPr>
            <a:spLocks noChangeAspect="1" noChangeArrowheads="1"/>
          </p:cNvSpPr>
          <p:nvPr/>
        </p:nvSpPr>
        <p:spPr bwMode="auto">
          <a:xfrm>
            <a:off x="3048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9168" name="AutoShape 16"/>
          <p:cNvCxnSpPr>
            <a:cxnSpLocks noChangeShapeType="1"/>
            <a:stCxn id="689158" idx="3"/>
            <a:endCxn id="689167" idx="0"/>
          </p:cNvCxnSpPr>
          <p:nvPr/>
        </p:nvCxnSpPr>
        <p:spPr bwMode="auto">
          <a:xfrm flipH="1">
            <a:off x="552450" y="5199063"/>
            <a:ext cx="2873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69" name="Oval 17"/>
          <p:cNvSpPr>
            <a:spLocks noChangeAspect="1" noChangeArrowheads="1"/>
          </p:cNvSpPr>
          <p:nvPr/>
        </p:nvSpPr>
        <p:spPr bwMode="auto">
          <a:xfrm>
            <a:off x="11430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700</a:t>
            </a:r>
          </a:p>
        </p:txBody>
      </p:sp>
      <p:cxnSp>
        <p:nvCxnSpPr>
          <p:cNvPr id="689170" name="AutoShape 18"/>
          <p:cNvCxnSpPr>
            <a:cxnSpLocks noChangeShapeType="1"/>
            <a:stCxn id="689158" idx="5"/>
            <a:endCxn id="689169" idx="0"/>
          </p:cNvCxnSpPr>
          <p:nvPr/>
        </p:nvCxnSpPr>
        <p:spPr bwMode="auto">
          <a:xfrm>
            <a:off x="1217613" y="5199063"/>
            <a:ext cx="17303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71" name="Oval 19"/>
          <p:cNvSpPr>
            <a:spLocks noChangeAspect="1" noChangeArrowheads="1"/>
          </p:cNvSpPr>
          <p:nvPr/>
        </p:nvSpPr>
        <p:spPr bwMode="auto">
          <a:xfrm>
            <a:off x="29718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9172" name="AutoShape 20"/>
          <p:cNvCxnSpPr>
            <a:cxnSpLocks noChangeShapeType="1"/>
            <a:stCxn id="689159" idx="3"/>
            <a:endCxn id="689171" idx="0"/>
          </p:cNvCxnSpPr>
          <p:nvPr/>
        </p:nvCxnSpPr>
        <p:spPr bwMode="auto">
          <a:xfrm flipH="1">
            <a:off x="3238500" y="4360863"/>
            <a:ext cx="192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73" name="Oval 21"/>
          <p:cNvSpPr>
            <a:spLocks noChangeAspect="1" noChangeArrowheads="1"/>
          </p:cNvSpPr>
          <p:nvPr/>
        </p:nvSpPr>
        <p:spPr bwMode="auto">
          <a:xfrm>
            <a:off x="18288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9174" name="AutoShape 22"/>
          <p:cNvCxnSpPr>
            <a:cxnSpLocks noChangeShapeType="1"/>
            <a:stCxn id="689157" idx="3"/>
            <a:endCxn id="689173" idx="0"/>
          </p:cNvCxnSpPr>
          <p:nvPr/>
        </p:nvCxnSpPr>
        <p:spPr bwMode="auto">
          <a:xfrm flipH="1">
            <a:off x="2076450" y="5199063"/>
            <a:ext cx="587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75" name="Oval 23"/>
          <p:cNvSpPr>
            <a:spLocks noChangeAspect="1" noChangeArrowheads="1"/>
          </p:cNvSpPr>
          <p:nvPr/>
        </p:nvSpPr>
        <p:spPr bwMode="auto">
          <a:xfrm>
            <a:off x="2514600" y="5562600"/>
            <a:ext cx="533400" cy="533400"/>
          </a:xfrm>
          <a:prstGeom prst="ellipse">
            <a:avLst/>
          </a:prstGeom>
          <a:noFill/>
          <a:ln w="44450">
            <a:solidFill>
              <a:srgbClr val="00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15</a:t>
            </a:r>
          </a:p>
        </p:txBody>
      </p:sp>
      <p:cxnSp>
        <p:nvCxnSpPr>
          <p:cNvPr id="689176" name="AutoShape 24"/>
          <p:cNvCxnSpPr>
            <a:cxnSpLocks noChangeShapeType="1"/>
            <a:stCxn id="689157" idx="5"/>
            <a:endCxn id="689175" idx="0"/>
          </p:cNvCxnSpPr>
          <p:nvPr/>
        </p:nvCxnSpPr>
        <p:spPr bwMode="auto">
          <a:xfrm>
            <a:off x="2513013" y="5199063"/>
            <a:ext cx="268287" cy="341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77" name="AutoShape 25"/>
          <p:cNvSpPr>
            <a:spLocks noChangeArrowheads="1"/>
          </p:cNvSpPr>
          <p:nvPr/>
        </p:nvSpPr>
        <p:spPr bwMode="auto">
          <a:xfrm flipH="1">
            <a:off x="2590800" y="4800600"/>
            <a:ext cx="381000" cy="714375"/>
          </a:xfrm>
          <a:custGeom>
            <a:avLst/>
            <a:gdLst>
              <a:gd name="T0" fmla="*/ 69148731 w 21600"/>
              <a:gd name="T1" fmla="*/ 0 h 21600"/>
              <a:gd name="T2" fmla="*/ 69148731 w 21600"/>
              <a:gd name="T3" fmla="*/ 439825242 h 21600"/>
              <a:gd name="T4" fmla="*/ 14449831 w 21600"/>
              <a:gd name="T5" fmla="*/ 781396108 h 21600"/>
              <a:gd name="T6" fmla="*/ 118540689 w 21600"/>
              <a:gd name="T7" fmla="*/ 219912076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89178" name="AutoShape 26"/>
          <p:cNvSpPr>
            <a:spLocks noChangeArrowheads="1"/>
          </p:cNvSpPr>
          <p:nvPr/>
        </p:nvSpPr>
        <p:spPr bwMode="auto">
          <a:xfrm flipH="1">
            <a:off x="2286000" y="3962400"/>
            <a:ext cx="381000" cy="714375"/>
          </a:xfrm>
          <a:custGeom>
            <a:avLst/>
            <a:gdLst>
              <a:gd name="T0" fmla="*/ 69148731 w 21600"/>
              <a:gd name="T1" fmla="*/ 0 h 21600"/>
              <a:gd name="T2" fmla="*/ 69148731 w 21600"/>
              <a:gd name="T3" fmla="*/ 439825242 h 21600"/>
              <a:gd name="T4" fmla="*/ 14449831 w 21600"/>
              <a:gd name="T5" fmla="*/ 781396108 h 21600"/>
              <a:gd name="T6" fmla="*/ 118540689 w 21600"/>
              <a:gd name="T7" fmla="*/ 219912076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89179" name="Oval 27"/>
          <p:cNvSpPr>
            <a:spLocks noChangeAspect="1" noChangeArrowheads="1"/>
          </p:cNvSpPr>
          <p:nvPr/>
        </p:nvSpPr>
        <p:spPr bwMode="auto">
          <a:xfrm>
            <a:off x="83058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9180" name="Oval 28"/>
          <p:cNvSpPr>
            <a:spLocks noChangeAspect="1" noChangeArrowheads="1"/>
          </p:cNvSpPr>
          <p:nvPr/>
        </p:nvSpPr>
        <p:spPr bwMode="auto">
          <a:xfrm>
            <a:off x="67056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9181" name="Oval 29"/>
          <p:cNvSpPr>
            <a:spLocks noChangeAspect="1" noChangeArrowheads="1"/>
          </p:cNvSpPr>
          <p:nvPr/>
        </p:nvSpPr>
        <p:spPr bwMode="auto">
          <a:xfrm>
            <a:off x="53340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9182" name="Oval 30"/>
          <p:cNvSpPr>
            <a:spLocks noChangeAspect="1"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9183" name="Oval 31"/>
          <p:cNvSpPr>
            <a:spLocks noChangeAspect="1" noChangeArrowheads="1"/>
          </p:cNvSpPr>
          <p:nvPr/>
        </p:nvSpPr>
        <p:spPr bwMode="auto">
          <a:xfrm>
            <a:off x="6096000" y="3886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15</a:t>
            </a:r>
          </a:p>
        </p:txBody>
      </p:sp>
      <p:sp>
        <p:nvSpPr>
          <p:cNvPr id="689184" name="Oval 32"/>
          <p:cNvSpPr>
            <a:spLocks noChangeAspect="1" noChangeArrowheads="1"/>
          </p:cNvSpPr>
          <p:nvPr/>
        </p:nvSpPr>
        <p:spPr bwMode="auto">
          <a:xfrm>
            <a:off x="6934200" y="30480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9185" name="AutoShape 33"/>
          <p:cNvCxnSpPr>
            <a:cxnSpLocks noChangeShapeType="1"/>
            <a:stCxn id="689184" idx="3"/>
            <a:endCxn id="689183" idx="0"/>
          </p:cNvCxnSpPr>
          <p:nvPr/>
        </p:nvCxnSpPr>
        <p:spPr bwMode="auto">
          <a:xfrm flipH="1">
            <a:off x="6362700" y="3522663"/>
            <a:ext cx="6492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86" name="AutoShape 34"/>
          <p:cNvCxnSpPr>
            <a:cxnSpLocks noChangeShapeType="1"/>
            <a:stCxn id="689184" idx="5"/>
            <a:endCxn id="689182" idx="0"/>
          </p:cNvCxnSpPr>
          <p:nvPr/>
        </p:nvCxnSpPr>
        <p:spPr bwMode="auto">
          <a:xfrm>
            <a:off x="7389813" y="3522663"/>
            <a:ext cx="801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87" name="AutoShape 35"/>
          <p:cNvCxnSpPr>
            <a:cxnSpLocks noChangeShapeType="1"/>
            <a:stCxn id="689182" idx="5"/>
            <a:endCxn id="689179" idx="0"/>
          </p:cNvCxnSpPr>
          <p:nvPr/>
        </p:nvCxnSpPr>
        <p:spPr bwMode="auto">
          <a:xfrm>
            <a:off x="8380413" y="4360863"/>
            <a:ext cx="1920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88" name="AutoShape 36"/>
          <p:cNvCxnSpPr>
            <a:cxnSpLocks noChangeShapeType="1"/>
            <a:stCxn id="689183" idx="3"/>
            <a:endCxn id="689181" idx="0"/>
          </p:cNvCxnSpPr>
          <p:nvPr/>
        </p:nvCxnSpPr>
        <p:spPr bwMode="auto">
          <a:xfrm flipH="1">
            <a:off x="5600700" y="4360863"/>
            <a:ext cx="573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9189" name="AutoShape 37"/>
          <p:cNvCxnSpPr>
            <a:cxnSpLocks noChangeShapeType="1"/>
            <a:stCxn id="689183" idx="5"/>
            <a:endCxn id="689180" idx="0"/>
          </p:cNvCxnSpPr>
          <p:nvPr/>
        </p:nvCxnSpPr>
        <p:spPr bwMode="auto">
          <a:xfrm>
            <a:off x="6551613" y="4360863"/>
            <a:ext cx="420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0" name="Oval 38"/>
          <p:cNvSpPr>
            <a:spLocks noChangeAspect="1" noChangeArrowheads="1"/>
          </p:cNvSpPr>
          <p:nvPr/>
        </p:nvSpPr>
        <p:spPr bwMode="auto">
          <a:xfrm>
            <a:off x="48768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9191" name="AutoShape 39"/>
          <p:cNvCxnSpPr>
            <a:cxnSpLocks noChangeShapeType="1"/>
            <a:stCxn id="689181" idx="3"/>
            <a:endCxn id="689190" idx="0"/>
          </p:cNvCxnSpPr>
          <p:nvPr/>
        </p:nvCxnSpPr>
        <p:spPr bwMode="auto">
          <a:xfrm flipH="1">
            <a:off x="5124450" y="5199063"/>
            <a:ext cx="2873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2" name="Oval 40"/>
          <p:cNvSpPr>
            <a:spLocks noChangeAspect="1" noChangeArrowheads="1"/>
          </p:cNvSpPr>
          <p:nvPr/>
        </p:nvSpPr>
        <p:spPr bwMode="auto">
          <a:xfrm>
            <a:off x="57150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700</a:t>
            </a:r>
          </a:p>
        </p:txBody>
      </p:sp>
      <p:cxnSp>
        <p:nvCxnSpPr>
          <p:cNvPr id="689193" name="AutoShape 41"/>
          <p:cNvCxnSpPr>
            <a:cxnSpLocks noChangeShapeType="1"/>
            <a:stCxn id="689181" idx="5"/>
            <a:endCxn id="689192" idx="0"/>
          </p:cNvCxnSpPr>
          <p:nvPr/>
        </p:nvCxnSpPr>
        <p:spPr bwMode="auto">
          <a:xfrm>
            <a:off x="5789613" y="5199063"/>
            <a:ext cx="17303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4" name="Oval 42"/>
          <p:cNvSpPr>
            <a:spLocks noChangeAspect="1" noChangeArrowheads="1"/>
          </p:cNvSpPr>
          <p:nvPr/>
        </p:nvSpPr>
        <p:spPr bwMode="auto">
          <a:xfrm>
            <a:off x="7543800" y="4724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9195" name="AutoShape 43"/>
          <p:cNvCxnSpPr>
            <a:cxnSpLocks noChangeShapeType="1"/>
            <a:stCxn id="689182" idx="3"/>
            <a:endCxn id="689194" idx="0"/>
          </p:cNvCxnSpPr>
          <p:nvPr/>
        </p:nvCxnSpPr>
        <p:spPr bwMode="auto">
          <a:xfrm flipH="1">
            <a:off x="7810500" y="4360863"/>
            <a:ext cx="192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6" name="Oval 44"/>
          <p:cNvSpPr>
            <a:spLocks noChangeAspect="1" noChangeArrowheads="1"/>
          </p:cNvSpPr>
          <p:nvPr/>
        </p:nvSpPr>
        <p:spPr bwMode="auto">
          <a:xfrm>
            <a:off x="6400800" y="55626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9197" name="AutoShape 45"/>
          <p:cNvCxnSpPr>
            <a:cxnSpLocks noChangeShapeType="1"/>
            <a:stCxn id="689180" idx="3"/>
            <a:endCxn id="689196" idx="0"/>
          </p:cNvCxnSpPr>
          <p:nvPr/>
        </p:nvCxnSpPr>
        <p:spPr bwMode="auto">
          <a:xfrm flipH="1">
            <a:off x="6648450" y="5199063"/>
            <a:ext cx="1349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198" name="Oval 46"/>
          <p:cNvSpPr>
            <a:spLocks noChangeAspect="1" noChangeArrowheads="1"/>
          </p:cNvSpPr>
          <p:nvPr/>
        </p:nvSpPr>
        <p:spPr bwMode="auto">
          <a:xfrm>
            <a:off x="7086600" y="5562600"/>
            <a:ext cx="457200" cy="4572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cxnSp>
        <p:nvCxnSpPr>
          <p:cNvPr id="689199" name="AutoShape 47"/>
          <p:cNvCxnSpPr>
            <a:cxnSpLocks noChangeShapeType="1"/>
            <a:stCxn id="689180" idx="5"/>
            <a:endCxn id="689198" idx="0"/>
          </p:cNvCxnSpPr>
          <p:nvPr/>
        </p:nvCxnSpPr>
        <p:spPr bwMode="auto">
          <a:xfrm>
            <a:off x="7161213" y="5199063"/>
            <a:ext cx="1539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9200" name="Oval 28"/>
          <p:cNvSpPr>
            <a:spLocks noChangeAspect="1" noChangeArrowheads="1"/>
          </p:cNvSpPr>
          <p:nvPr/>
        </p:nvSpPr>
        <p:spPr bwMode="auto">
          <a:xfrm>
            <a:off x="6705600" y="47244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9201" name="Oval 31"/>
          <p:cNvSpPr>
            <a:spLocks noChangeAspect="1" noChangeArrowheads="1"/>
          </p:cNvSpPr>
          <p:nvPr/>
        </p:nvSpPr>
        <p:spPr bwMode="auto">
          <a:xfrm>
            <a:off x="6096000" y="38862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15</a:t>
            </a:r>
          </a:p>
        </p:txBody>
      </p:sp>
      <p:sp>
        <p:nvSpPr>
          <p:cNvPr id="689202" name="Oval 46"/>
          <p:cNvSpPr>
            <a:spLocks noChangeAspect="1" noChangeArrowheads="1"/>
          </p:cNvSpPr>
          <p:nvPr/>
        </p:nvSpPr>
        <p:spPr bwMode="auto">
          <a:xfrm>
            <a:off x="7086600" y="5562600"/>
            <a:ext cx="457200" cy="4572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82460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Dequeue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To restore heap order, the improper root is shifted ("bubbled") down the tree by swapping with its smaller (higher-pri) child.</a:t>
            </a:r>
          </a:p>
          <a:p>
            <a:pPr lvl="1"/>
            <a:r>
              <a:rPr lang="en-US" altLang="zh-CN"/>
              <a:t>dequeue min of 10; swap up bottom-right leaf of 65; bubble down.</a:t>
            </a:r>
          </a:p>
        </p:txBody>
      </p:sp>
      <p:sp>
        <p:nvSpPr>
          <p:cNvPr id="690180" name="Oval 4"/>
          <p:cNvSpPr>
            <a:spLocks noChangeAspect="1" noChangeArrowheads="1"/>
          </p:cNvSpPr>
          <p:nvPr/>
        </p:nvSpPr>
        <p:spPr bwMode="auto">
          <a:xfrm>
            <a:off x="3733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90181" name="Oval 5"/>
          <p:cNvSpPr>
            <a:spLocks noChangeAspect="1" noChangeArrowheads="1"/>
          </p:cNvSpPr>
          <p:nvPr/>
        </p:nvSpPr>
        <p:spPr bwMode="auto">
          <a:xfrm>
            <a:off x="20574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90182" name="Oval 6"/>
          <p:cNvSpPr>
            <a:spLocks noChangeAspect="1" noChangeArrowheads="1"/>
          </p:cNvSpPr>
          <p:nvPr/>
        </p:nvSpPr>
        <p:spPr bwMode="auto">
          <a:xfrm>
            <a:off x="685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183" name="Oval 7"/>
          <p:cNvSpPr>
            <a:spLocks noChangeAspect="1" noChangeArrowheads="1"/>
          </p:cNvSpPr>
          <p:nvPr/>
        </p:nvSpPr>
        <p:spPr bwMode="auto">
          <a:xfrm>
            <a:off x="3352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90184" name="Oval 8"/>
          <p:cNvSpPr>
            <a:spLocks noChangeAspect="1" noChangeArrowheads="1"/>
          </p:cNvSpPr>
          <p:nvPr/>
        </p:nvSpPr>
        <p:spPr bwMode="auto">
          <a:xfrm>
            <a:off x="1447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90185" name="Oval 9"/>
          <p:cNvSpPr>
            <a:spLocks noChangeAspect="1" noChangeArrowheads="1"/>
          </p:cNvSpPr>
          <p:nvPr/>
        </p:nvSpPr>
        <p:spPr bwMode="auto">
          <a:xfrm>
            <a:off x="2362200" y="2743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90186" name="AutoShape 10"/>
          <p:cNvCxnSpPr>
            <a:cxnSpLocks noChangeShapeType="1"/>
            <a:stCxn id="690185" idx="3"/>
            <a:endCxn id="690184" idx="0"/>
          </p:cNvCxnSpPr>
          <p:nvPr/>
        </p:nvCxnSpPr>
        <p:spPr bwMode="auto">
          <a:xfrm flipH="1">
            <a:off x="1714500" y="3217863"/>
            <a:ext cx="7254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187" name="AutoShape 11"/>
          <p:cNvCxnSpPr>
            <a:cxnSpLocks noChangeShapeType="1"/>
            <a:stCxn id="690185" idx="5"/>
            <a:endCxn id="690183" idx="0"/>
          </p:cNvCxnSpPr>
          <p:nvPr/>
        </p:nvCxnSpPr>
        <p:spPr bwMode="auto">
          <a:xfrm>
            <a:off x="2817813" y="3217863"/>
            <a:ext cx="801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188" name="AutoShape 12"/>
          <p:cNvCxnSpPr>
            <a:cxnSpLocks noChangeShapeType="1"/>
            <a:stCxn id="690183" idx="5"/>
            <a:endCxn id="690180" idx="0"/>
          </p:cNvCxnSpPr>
          <p:nvPr/>
        </p:nvCxnSpPr>
        <p:spPr bwMode="auto">
          <a:xfrm>
            <a:off x="3808413" y="4056063"/>
            <a:ext cx="1920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189" name="AutoShape 13"/>
          <p:cNvCxnSpPr>
            <a:cxnSpLocks noChangeShapeType="1"/>
            <a:stCxn id="690184" idx="3"/>
            <a:endCxn id="690182" idx="0"/>
          </p:cNvCxnSpPr>
          <p:nvPr/>
        </p:nvCxnSpPr>
        <p:spPr bwMode="auto">
          <a:xfrm flipH="1">
            <a:off x="952500" y="4056063"/>
            <a:ext cx="573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190" name="AutoShape 14"/>
          <p:cNvCxnSpPr>
            <a:cxnSpLocks noChangeShapeType="1"/>
            <a:stCxn id="690184" idx="5"/>
            <a:endCxn id="690181" idx="0"/>
          </p:cNvCxnSpPr>
          <p:nvPr/>
        </p:nvCxnSpPr>
        <p:spPr bwMode="auto">
          <a:xfrm>
            <a:off x="1903413" y="4056063"/>
            <a:ext cx="420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191" name="Oval 15"/>
          <p:cNvSpPr>
            <a:spLocks noChangeAspect="1" noChangeArrowheads="1"/>
          </p:cNvSpPr>
          <p:nvPr/>
        </p:nvSpPr>
        <p:spPr bwMode="auto">
          <a:xfrm>
            <a:off x="304800" y="52578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74</a:t>
            </a:r>
          </a:p>
        </p:txBody>
      </p:sp>
      <p:cxnSp>
        <p:nvCxnSpPr>
          <p:cNvPr id="690192" name="AutoShape 16"/>
          <p:cNvCxnSpPr>
            <a:cxnSpLocks noChangeShapeType="1"/>
            <a:stCxn id="690182" idx="3"/>
            <a:endCxn id="690191" idx="0"/>
          </p:cNvCxnSpPr>
          <p:nvPr/>
        </p:nvCxnSpPr>
        <p:spPr bwMode="auto">
          <a:xfrm flipH="1">
            <a:off x="552450" y="4894263"/>
            <a:ext cx="2111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193" name="Oval 17"/>
          <p:cNvSpPr>
            <a:spLocks noChangeAspect="1" noChangeArrowheads="1"/>
          </p:cNvSpPr>
          <p:nvPr/>
        </p:nvSpPr>
        <p:spPr bwMode="auto">
          <a:xfrm>
            <a:off x="1143000" y="52578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90194" name="AutoShape 18"/>
          <p:cNvCxnSpPr>
            <a:cxnSpLocks noChangeShapeType="1"/>
            <a:stCxn id="690182" idx="5"/>
            <a:endCxn id="690193" idx="0"/>
          </p:cNvCxnSpPr>
          <p:nvPr/>
        </p:nvCxnSpPr>
        <p:spPr bwMode="auto">
          <a:xfrm>
            <a:off x="1141413" y="4894263"/>
            <a:ext cx="24923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195" name="Oval 19"/>
          <p:cNvSpPr>
            <a:spLocks noChangeAspect="1" noChangeArrowheads="1"/>
          </p:cNvSpPr>
          <p:nvPr/>
        </p:nvSpPr>
        <p:spPr bwMode="auto">
          <a:xfrm>
            <a:off x="2971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90196" name="AutoShape 20"/>
          <p:cNvCxnSpPr>
            <a:cxnSpLocks noChangeShapeType="1"/>
            <a:stCxn id="690183" idx="3"/>
            <a:endCxn id="690195" idx="0"/>
          </p:cNvCxnSpPr>
          <p:nvPr/>
        </p:nvCxnSpPr>
        <p:spPr bwMode="auto">
          <a:xfrm flipH="1">
            <a:off x="3238500" y="4056063"/>
            <a:ext cx="192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197" name="Oval 21"/>
          <p:cNvSpPr>
            <a:spLocks noChangeAspect="1" noChangeArrowheads="1"/>
          </p:cNvSpPr>
          <p:nvPr/>
        </p:nvSpPr>
        <p:spPr bwMode="auto">
          <a:xfrm>
            <a:off x="8305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90198" name="Oval 22"/>
          <p:cNvSpPr>
            <a:spLocks noChangeAspect="1" noChangeArrowheads="1"/>
          </p:cNvSpPr>
          <p:nvPr/>
        </p:nvSpPr>
        <p:spPr bwMode="auto">
          <a:xfrm>
            <a:off x="66294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90199" name="Oval 23"/>
          <p:cNvSpPr>
            <a:spLocks noChangeAspect="1" noChangeArrowheads="1"/>
          </p:cNvSpPr>
          <p:nvPr/>
        </p:nvSpPr>
        <p:spPr bwMode="auto">
          <a:xfrm>
            <a:off x="5257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sp>
        <p:nvSpPr>
          <p:cNvPr id="690200" name="Oval 24"/>
          <p:cNvSpPr>
            <a:spLocks noChangeAspect="1" noChangeArrowheads="1"/>
          </p:cNvSpPr>
          <p:nvPr/>
        </p:nvSpPr>
        <p:spPr bwMode="auto">
          <a:xfrm>
            <a:off x="7924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90201" name="Oval 25"/>
          <p:cNvSpPr>
            <a:spLocks noChangeAspect="1" noChangeArrowheads="1"/>
          </p:cNvSpPr>
          <p:nvPr/>
        </p:nvSpPr>
        <p:spPr bwMode="auto">
          <a:xfrm>
            <a:off x="6019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202" name="Oval 26"/>
          <p:cNvSpPr>
            <a:spLocks noChangeAspect="1" noChangeArrowheads="1"/>
          </p:cNvSpPr>
          <p:nvPr/>
        </p:nvSpPr>
        <p:spPr bwMode="auto">
          <a:xfrm>
            <a:off x="6934200" y="2743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cxnSp>
        <p:nvCxnSpPr>
          <p:cNvPr id="690203" name="AutoShape 27"/>
          <p:cNvCxnSpPr>
            <a:cxnSpLocks noChangeShapeType="1"/>
            <a:stCxn id="690202" idx="3"/>
            <a:endCxn id="690201" idx="0"/>
          </p:cNvCxnSpPr>
          <p:nvPr/>
        </p:nvCxnSpPr>
        <p:spPr bwMode="auto">
          <a:xfrm flipH="1">
            <a:off x="6286500" y="3217863"/>
            <a:ext cx="7254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204" name="AutoShape 28"/>
          <p:cNvCxnSpPr>
            <a:cxnSpLocks noChangeShapeType="1"/>
            <a:stCxn id="690202" idx="5"/>
            <a:endCxn id="690200" idx="0"/>
          </p:cNvCxnSpPr>
          <p:nvPr/>
        </p:nvCxnSpPr>
        <p:spPr bwMode="auto">
          <a:xfrm>
            <a:off x="7389813" y="3217863"/>
            <a:ext cx="801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205" name="AutoShape 29"/>
          <p:cNvCxnSpPr>
            <a:cxnSpLocks noChangeShapeType="1"/>
            <a:stCxn id="690200" idx="5"/>
            <a:endCxn id="690197" idx="0"/>
          </p:cNvCxnSpPr>
          <p:nvPr/>
        </p:nvCxnSpPr>
        <p:spPr bwMode="auto">
          <a:xfrm>
            <a:off x="8380413" y="4056063"/>
            <a:ext cx="1920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206" name="AutoShape 30"/>
          <p:cNvCxnSpPr>
            <a:cxnSpLocks noChangeShapeType="1"/>
            <a:stCxn id="690201" idx="3"/>
            <a:endCxn id="690199" idx="0"/>
          </p:cNvCxnSpPr>
          <p:nvPr/>
        </p:nvCxnSpPr>
        <p:spPr bwMode="auto">
          <a:xfrm flipH="1">
            <a:off x="5524500" y="4056063"/>
            <a:ext cx="573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0207" name="AutoShape 31"/>
          <p:cNvCxnSpPr>
            <a:cxnSpLocks noChangeShapeType="1"/>
            <a:stCxn id="690201" idx="5"/>
            <a:endCxn id="690198" idx="0"/>
          </p:cNvCxnSpPr>
          <p:nvPr/>
        </p:nvCxnSpPr>
        <p:spPr bwMode="auto">
          <a:xfrm>
            <a:off x="6475413" y="4056063"/>
            <a:ext cx="42068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08" name="Oval 32"/>
          <p:cNvSpPr>
            <a:spLocks noChangeAspect="1" noChangeArrowheads="1"/>
          </p:cNvSpPr>
          <p:nvPr/>
        </p:nvSpPr>
        <p:spPr bwMode="auto">
          <a:xfrm>
            <a:off x="4876800" y="52578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74</a:t>
            </a:r>
          </a:p>
        </p:txBody>
      </p:sp>
      <p:cxnSp>
        <p:nvCxnSpPr>
          <p:cNvPr id="690209" name="AutoShape 33"/>
          <p:cNvCxnSpPr>
            <a:cxnSpLocks noChangeShapeType="1"/>
            <a:stCxn id="690199" idx="3"/>
            <a:endCxn id="690208" idx="0"/>
          </p:cNvCxnSpPr>
          <p:nvPr/>
        </p:nvCxnSpPr>
        <p:spPr bwMode="auto">
          <a:xfrm flipH="1">
            <a:off x="5124450" y="4894263"/>
            <a:ext cx="21113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10" name="Oval 34"/>
          <p:cNvSpPr>
            <a:spLocks noChangeAspect="1" noChangeArrowheads="1"/>
          </p:cNvSpPr>
          <p:nvPr/>
        </p:nvSpPr>
        <p:spPr bwMode="auto">
          <a:xfrm>
            <a:off x="5715000" y="5257800"/>
            <a:ext cx="495300" cy="4953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90211" name="AutoShape 35"/>
          <p:cNvCxnSpPr>
            <a:cxnSpLocks noChangeShapeType="1"/>
            <a:stCxn id="690199" idx="5"/>
            <a:endCxn id="690210" idx="0"/>
          </p:cNvCxnSpPr>
          <p:nvPr/>
        </p:nvCxnSpPr>
        <p:spPr bwMode="auto">
          <a:xfrm>
            <a:off x="5713413" y="4894263"/>
            <a:ext cx="249237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12" name="Oval 36"/>
          <p:cNvSpPr>
            <a:spLocks noChangeAspect="1" noChangeArrowheads="1"/>
          </p:cNvSpPr>
          <p:nvPr/>
        </p:nvSpPr>
        <p:spPr bwMode="auto">
          <a:xfrm>
            <a:off x="7543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90213" name="AutoShape 37"/>
          <p:cNvCxnSpPr>
            <a:cxnSpLocks noChangeShapeType="1"/>
            <a:stCxn id="690200" idx="3"/>
            <a:endCxn id="690212" idx="0"/>
          </p:cNvCxnSpPr>
          <p:nvPr/>
        </p:nvCxnSpPr>
        <p:spPr bwMode="auto">
          <a:xfrm flipH="1">
            <a:off x="7810500" y="4056063"/>
            <a:ext cx="192088" cy="344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14" name="AutoShape 38"/>
          <p:cNvSpPr>
            <a:spLocks noChangeArrowheads="1"/>
          </p:cNvSpPr>
          <p:nvPr/>
        </p:nvSpPr>
        <p:spPr bwMode="auto">
          <a:xfrm flipH="1" flipV="1">
            <a:off x="2133600" y="3352800"/>
            <a:ext cx="5334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90215" name="AutoShape 39"/>
          <p:cNvSpPr>
            <a:spLocks noChangeArrowheads="1"/>
          </p:cNvSpPr>
          <p:nvPr/>
        </p:nvSpPr>
        <p:spPr bwMode="auto">
          <a:xfrm flipH="1" flipV="1">
            <a:off x="1371600" y="4191000"/>
            <a:ext cx="5334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90216" name="AutoShape 40"/>
          <p:cNvSpPr>
            <a:spLocks noChangeArrowheads="1"/>
          </p:cNvSpPr>
          <p:nvPr/>
        </p:nvSpPr>
        <p:spPr bwMode="auto">
          <a:xfrm flipV="1">
            <a:off x="914400" y="4953000"/>
            <a:ext cx="228600" cy="762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1473200353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3503 h 21600"/>
              <a:gd name="T14" fmla="*/ 17786 w 21600"/>
              <a:gd name="T15" fmla="*/ 865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2600" y="0"/>
                </a:lnTo>
                <a:lnTo>
                  <a:pt x="12600" y="3503"/>
                </a:lnTo>
                <a:lnTo>
                  <a:pt x="12427" y="3503"/>
                </a:lnTo>
                <a:cubicBezTo>
                  <a:pt x="5564" y="3503"/>
                  <a:pt x="0" y="7378"/>
                  <a:pt x="0" y="12158"/>
                </a:cubicBezTo>
                <a:lnTo>
                  <a:pt x="0" y="21600"/>
                </a:lnTo>
                <a:lnTo>
                  <a:pt x="5266" y="21600"/>
                </a:lnTo>
                <a:lnTo>
                  <a:pt x="5266" y="12158"/>
                </a:lnTo>
                <a:cubicBezTo>
                  <a:pt x="5266" y="10223"/>
                  <a:pt x="8472" y="8655"/>
                  <a:pt x="12427" y="8655"/>
                </a:cubicBezTo>
                <a:lnTo>
                  <a:pt x="12600" y="8655"/>
                </a:lnTo>
                <a:lnTo>
                  <a:pt x="12600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l" defTabSz="457200"/>
            <a:endParaRPr lang="zh-CN" altLang="en-US" sz="220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690217" name="Oval 9"/>
          <p:cNvSpPr>
            <a:spLocks noChangeAspect="1" noChangeArrowheads="1"/>
          </p:cNvSpPr>
          <p:nvPr/>
        </p:nvSpPr>
        <p:spPr bwMode="auto">
          <a:xfrm>
            <a:off x="1524000" y="2590800"/>
            <a:ext cx="533400" cy="533400"/>
          </a:xfrm>
          <a:prstGeom prst="ellipse">
            <a:avLst/>
          </a:prstGeom>
          <a:noFill/>
          <a:ln w="444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CC0000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sp>
        <p:nvSpPr>
          <p:cNvPr id="690218" name="Oval 42"/>
          <p:cNvSpPr>
            <a:spLocks noChangeAspect="1" noChangeArrowheads="1"/>
          </p:cNvSpPr>
          <p:nvPr/>
        </p:nvSpPr>
        <p:spPr bwMode="auto">
          <a:xfrm>
            <a:off x="1828800" y="5257800"/>
            <a:ext cx="495300" cy="495300"/>
          </a:xfrm>
          <a:prstGeom prst="ellipse">
            <a:avLst/>
          </a:prstGeom>
          <a:noFill/>
          <a:ln w="38100">
            <a:solidFill>
              <a:srgbClr val="C0C0C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EAEAEA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90219" name="AutoShape 43"/>
          <p:cNvCxnSpPr>
            <a:cxnSpLocks noChangeShapeType="1"/>
            <a:stCxn id="690181" idx="3"/>
            <a:endCxn id="690218" idx="0"/>
          </p:cNvCxnSpPr>
          <p:nvPr/>
        </p:nvCxnSpPr>
        <p:spPr bwMode="auto">
          <a:xfrm flipH="1">
            <a:off x="2076450" y="4894263"/>
            <a:ext cx="58738" cy="344487"/>
          </a:xfrm>
          <a:prstGeom prst="straightConnector1">
            <a:avLst/>
          </a:prstGeom>
          <a:noFill/>
          <a:ln w="9525">
            <a:solidFill>
              <a:srgbClr val="C0C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0220" name="Oval 25"/>
          <p:cNvSpPr>
            <a:spLocks noChangeAspect="1" noChangeArrowheads="1"/>
          </p:cNvSpPr>
          <p:nvPr/>
        </p:nvSpPr>
        <p:spPr bwMode="auto">
          <a:xfrm>
            <a:off x="6019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221" name="Oval 26"/>
          <p:cNvSpPr>
            <a:spLocks noChangeAspect="1" noChangeArrowheads="1"/>
          </p:cNvSpPr>
          <p:nvPr/>
        </p:nvSpPr>
        <p:spPr bwMode="auto">
          <a:xfrm>
            <a:off x="6934200" y="2743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90222" name="Oval 23"/>
          <p:cNvSpPr>
            <a:spLocks noChangeAspect="1" noChangeArrowheads="1"/>
          </p:cNvSpPr>
          <p:nvPr/>
        </p:nvSpPr>
        <p:spPr bwMode="auto">
          <a:xfrm>
            <a:off x="5257800" y="44196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sp>
        <p:nvSpPr>
          <p:cNvPr id="690223" name="Oval 25"/>
          <p:cNvSpPr>
            <a:spLocks noChangeAspect="1" noChangeArrowheads="1"/>
          </p:cNvSpPr>
          <p:nvPr/>
        </p:nvSpPr>
        <p:spPr bwMode="auto">
          <a:xfrm>
            <a:off x="6019800" y="35814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224" name="Oval 26"/>
          <p:cNvSpPr>
            <a:spLocks noChangeAspect="1" noChangeArrowheads="1"/>
          </p:cNvSpPr>
          <p:nvPr/>
        </p:nvSpPr>
        <p:spPr bwMode="auto">
          <a:xfrm>
            <a:off x="6934200" y="2743200"/>
            <a:ext cx="533400" cy="5334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90225" name="Oval 34"/>
          <p:cNvSpPr>
            <a:spLocks noChangeAspect="1" noChangeArrowheads="1"/>
          </p:cNvSpPr>
          <p:nvPr/>
        </p:nvSpPr>
        <p:spPr bwMode="auto">
          <a:xfrm>
            <a:off x="5715000" y="5257800"/>
            <a:ext cx="495300" cy="4953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sp>
        <p:nvSpPr>
          <p:cNvPr id="690226" name="Oval 23"/>
          <p:cNvSpPr>
            <a:spLocks noChangeAspect="1" noChangeArrowheads="1"/>
          </p:cNvSpPr>
          <p:nvPr/>
        </p:nvSpPr>
        <p:spPr bwMode="auto">
          <a:xfrm>
            <a:off x="5257800" y="44196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sp>
        <p:nvSpPr>
          <p:cNvPr id="690227" name="Oval 25"/>
          <p:cNvSpPr>
            <a:spLocks noChangeAspect="1" noChangeArrowheads="1"/>
          </p:cNvSpPr>
          <p:nvPr/>
        </p:nvSpPr>
        <p:spPr bwMode="auto">
          <a:xfrm>
            <a:off x="6019800" y="35814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90228" name="Oval 26"/>
          <p:cNvSpPr>
            <a:spLocks noChangeAspect="1" noChangeArrowheads="1"/>
          </p:cNvSpPr>
          <p:nvPr/>
        </p:nvSpPr>
        <p:spPr bwMode="auto">
          <a:xfrm>
            <a:off x="6934200" y="2743200"/>
            <a:ext cx="5334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61150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2226" y="3748537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217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572" y="2715831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217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4" y="1463748"/>
            <a:ext cx="3098800" cy="492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1112" y="3347393"/>
            <a:ext cx="96462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2006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886" y="854652"/>
            <a:ext cx="474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Antennae for microsatellites (~25kg)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7508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12 at 9.24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55" y="774700"/>
            <a:ext cx="7150100" cy="60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Evolving Mona Lisa</a:t>
            </a:r>
            <a:endParaRPr kumimoji="1" lang="zh-CN" altLang="en-US" dirty="0"/>
          </a:p>
        </p:txBody>
      </p:sp>
      <p:pic>
        <p:nvPicPr>
          <p:cNvPr id="6" name="Picture 5" descr="Screen Shot 2016-02-12 at 3.35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209" y="3892751"/>
            <a:ext cx="2768600" cy="275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45" y="4766245"/>
            <a:ext cx="2091755" cy="20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60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 </a:t>
            </a:r>
            <a:r>
              <a:rPr kumimoji="1" lang="en-US" altLang="zh-CN" dirty="0" err="1" smtClean="0"/>
              <a:t>PQueue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793995"/>
            <a:ext cx="9474499" cy="2818325"/>
            <a:chOff x="0" y="1995785"/>
            <a:chExt cx="9474499" cy="28183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353" r="-20769"/>
            <a:stretch/>
          </p:blipFill>
          <p:spPr>
            <a:xfrm flipH="1">
              <a:off x="5192840" y="1995785"/>
              <a:ext cx="2142541" cy="25396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23510" y="2189428"/>
              <a:ext cx="2150989" cy="2539677"/>
            </a:xfrm>
            <a:prstGeom prst="rect">
              <a:avLst/>
            </a:prstGeom>
          </p:spPr>
        </p:pic>
        <p:pic>
          <p:nvPicPr>
            <p:cNvPr id="9" name="Picture 8" descr="Screen Shot 2016-02-12 at 3.35.51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781" y="3015026"/>
              <a:ext cx="1014969" cy="1010313"/>
            </a:xfrm>
            <a:prstGeom prst="rect">
              <a:avLst/>
            </a:prstGeom>
          </p:spPr>
        </p:pic>
        <p:pic>
          <p:nvPicPr>
            <p:cNvPr id="10" name="Picture 9" descr="Screen Shot 2016-02-12 at 9.24.45 AM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95713" y="3003158"/>
              <a:ext cx="990368" cy="9852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74433"/>
              <a:ext cx="3090587" cy="25396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353" r="-19154"/>
            <a:stretch/>
          </p:blipFill>
          <p:spPr>
            <a:xfrm>
              <a:off x="3021003" y="2061536"/>
              <a:ext cx="2292162" cy="25396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13423" y="2979417"/>
              <a:ext cx="992572" cy="997097"/>
            </a:xfrm>
            <a:prstGeom prst="rect">
              <a:avLst/>
            </a:prstGeom>
          </p:spPr>
        </p:pic>
      </p:grpSp>
      <p:pic>
        <p:nvPicPr>
          <p:cNvPr id="12" name="Picture 11" descr="Screen Shot 2016-02-12 at 9.24.45 AM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7960" y="5127920"/>
            <a:ext cx="1508511" cy="14956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49741" y="5460285"/>
            <a:ext cx="374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Priority is how different the image is from the target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370951" y="2943806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6573824" y="2953764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6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rPr>
              <a:t>Apply Now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57200" y="1417825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are open now!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deadline: </a:t>
            </a:r>
            <a:r>
              <a:rPr lang="en-US" sz="3000" dirty="0"/>
              <a:t>Friday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dirty="0"/>
              <a:t>February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dirty="0"/>
              <a:t>19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application: cs198.stanford.edu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us: cs198@cs.stanford.edu</a:t>
            </a:r>
          </a:p>
        </p:txBody>
      </p:sp>
    </p:spTree>
    <p:extLst>
      <p:ext uri="{BB962C8B-B14F-4D97-AF65-F5344CB8AC3E}">
        <p14:creationId xmlns:p14="http://schemas.microsoft.com/office/powerpoint/2010/main" val="10611319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Natural Selection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793995"/>
            <a:ext cx="9474499" cy="2818325"/>
            <a:chOff x="0" y="1995785"/>
            <a:chExt cx="9474499" cy="28183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353" r="-20769"/>
            <a:stretch/>
          </p:blipFill>
          <p:spPr>
            <a:xfrm flipH="1">
              <a:off x="5192840" y="1995785"/>
              <a:ext cx="2142541" cy="25396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23510" y="2189428"/>
              <a:ext cx="2150989" cy="2539677"/>
            </a:xfrm>
            <a:prstGeom prst="rect">
              <a:avLst/>
            </a:prstGeom>
          </p:spPr>
        </p:pic>
        <p:pic>
          <p:nvPicPr>
            <p:cNvPr id="9" name="Picture 8" descr="Screen Shot 2016-02-12 at 3.35.51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781" y="3015026"/>
              <a:ext cx="1014969" cy="1010313"/>
            </a:xfrm>
            <a:prstGeom prst="rect">
              <a:avLst/>
            </a:prstGeom>
          </p:spPr>
        </p:pic>
        <p:pic>
          <p:nvPicPr>
            <p:cNvPr id="10" name="Picture 9" descr="Screen Shot 2016-02-12 at 9.24.45 AM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95713" y="3003158"/>
              <a:ext cx="990368" cy="9852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274433"/>
              <a:ext cx="3090587" cy="25396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353" r="-19154"/>
            <a:stretch/>
          </p:blipFill>
          <p:spPr>
            <a:xfrm>
              <a:off x="3021003" y="2061536"/>
              <a:ext cx="2292162" cy="25396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13423" y="2979417"/>
              <a:ext cx="992572" cy="997097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146480" y="5270363"/>
            <a:ext cx="374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Dequeue</a:t>
            </a:r>
            <a:r>
              <a:rPr kumimoji="1" lang="en-US" altLang="zh-CN" sz="2400" dirty="0" smtClean="0">
                <a:latin typeface="Calibri"/>
                <a:cs typeface="Calibri"/>
              </a:rPr>
              <a:t> (and save) the top M species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357177" y="298937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6726224" y="3106164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1007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2643"/>
            <a:ext cx="3090587" cy="253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Natural Selection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23510" y="1987638"/>
            <a:ext cx="2150989" cy="2539677"/>
          </a:xfrm>
          <a:prstGeom prst="rect">
            <a:avLst/>
          </a:prstGeom>
        </p:spPr>
      </p:pic>
      <p:pic>
        <p:nvPicPr>
          <p:cNvPr id="9" name="Picture 8" descr="Screen Shot 2016-02-12 at 3.35.51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086" y="5305975"/>
            <a:ext cx="1014969" cy="1010313"/>
          </a:xfrm>
          <a:prstGeom prst="rect">
            <a:avLst/>
          </a:prstGeom>
        </p:spPr>
      </p:pic>
      <p:pic>
        <p:nvPicPr>
          <p:cNvPr id="10" name="Picture 9" descr="Screen Shot 2016-02-12 at 9.24.45 AM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758" y="2801368"/>
            <a:ext cx="990368" cy="985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19154"/>
          <a:stretch/>
        </p:blipFill>
        <p:spPr>
          <a:xfrm>
            <a:off x="3021003" y="1859746"/>
            <a:ext cx="2292162" cy="2539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5816" y="2730146"/>
            <a:ext cx="992572" cy="9970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46480" y="5270363"/>
            <a:ext cx="374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Dequeue</a:t>
            </a:r>
            <a:r>
              <a:rPr kumimoji="1" lang="en-US" altLang="zh-CN" sz="2400" dirty="0" smtClean="0">
                <a:latin typeface="Calibri"/>
                <a:cs typeface="Calibri"/>
              </a:rPr>
              <a:t> (and save) the top M species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20769"/>
          <a:stretch/>
        </p:blipFill>
        <p:spPr>
          <a:xfrm flipH="1">
            <a:off x="5192840" y="1793995"/>
            <a:ext cx="2142541" cy="2539677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3357177" y="298937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346362" y="2987463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084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20769"/>
          <a:stretch/>
        </p:blipFill>
        <p:spPr>
          <a:xfrm flipH="1">
            <a:off x="5192840" y="1793995"/>
            <a:ext cx="2142541" cy="2539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2643"/>
            <a:ext cx="3090587" cy="253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Natural Selection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23510" y="1987638"/>
            <a:ext cx="2150989" cy="2539677"/>
          </a:xfrm>
          <a:prstGeom prst="rect">
            <a:avLst/>
          </a:prstGeom>
        </p:spPr>
      </p:pic>
      <p:pic>
        <p:nvPicPr>
          <p:cNvPr id="9" name="Picture 8" descr="Screen Shot 2016-02-12 at 3.35.51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086" y="5305975"/>
            <a:ext cx="1014969" cy="1010313"/>
          </a:xfrm>
          <a:prstGeom prst="rect">
            <a:avLst/>
          </a:prstGeom>
        </p:spPr>
      </p:pic>
      <p:pic>
        <p:nvPicPr>
          <p:cNvPr id="10" name="Picture 9" descr="Screen Shot 2016-02-12 at 9.24.45 AM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4495" y="5317847"/>
            <a:ext cx="990368" cy="985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19154"/>
          <a:stretch/>
        </p:blipFill>
        <p:spPr>
          <a:xfrm>
            <a:off x="3021003" y="1859746"/>
            <a:ext cx="2292162" cy="25396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46480" y="5270363"/>
            <a:ext cx="3746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Dequeue</a:t>
            </a:r>
            <a:r>
              <a:rPr kumimoji="1" lang="en-US" altLang="zh-CN" sz="2400" dirty="0" smtClean="0">
                <a:latin typeface="Calibri"/>
                <a:cs typeface="Calibri"/>
              </a:rPr>
              <a:t> (and save) the top M species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149442" y="300124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357177" y="298937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346362" y="2987463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9893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Mate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0454" y="6336985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child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124224" y="4256414"/>
            <a:ext cx="2186018" cy="2202459"/>
            <a:chOff x="3124224" y="4256414"/>
            <a:chExt cx="2186018" cy="2202459"/>
          </a:xfrm>
        </p:grpSpPr>
        <p:pic>
          <p:nvPicPr>
            <p:cNvPr id="7" name="Picture 6" descr="Screen Shot 2016-02-12 at 3.35.51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4224" y="4256414"/>
              <a:ext cx="2181463" cy="2171456"/>
            </a:xfrm>
            <a:prstGeom prst="rect">
              <a:avLst/>
            </a:prstGeom>
          </p:spPr>
        </p:pic>
        <p:pic>
          <p:nvPicPr>
            <p:cNvPr id="9" name="Picture 8" descr="Screen Shot 2016-02-12 at 9.02.04 AM.png"/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8792" y="4277410"/>
              <a:ext cx="2161450" cy="218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9508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Repopulate</a:t>
            </a:r>
            <a:endParaRPr kumimoji="1"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20769"/>
          <a:stretch/>
        </p:blipFill>
        <p:spPr>
          <a:xfrm flipH="1">
            <a:off x="5192840" y="1793995"/>
            <a:ext cx="2142541" cy="2539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2643"/>
            <a:ext cx="3090587" cy="2539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23510" y="1987638"/>
            <a:ext cx="2150989" cy="25396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19154"/>
          <a:stretch/>
        </p:blipFill>
        <p:spPr>
          <a:xfrm>
            <a:off x="3021003" y="1859746"/>
            <a:ext cx="2292162" cy="25396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46480" y="5270363"/>
            <a:ext cx="374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Enqueue</a:t>
            </a:r>
            <a:r>
              <a:rPr kumimoji="1" lang="en-US" altLang="zh-CN" sz="2400" dirty="0" smtClean="0">
                <a:latin typeface="Calibri"/>
                <a:cs typeface="Calibri"/>
              </a:rPr>
              <a:t> all parents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pic>
        <p:nvPicPr>
          <p:cNvPr id="16" name="Picture 15" descr="Screen Shot 2016-02-12 at 3.35.51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002" y="2915224"/>
            <a:ext cx="945126" cy="940790"/>
          </a:xfrm>
          <a:prstGeom prst="rect">
            <a:avLst/>
          </a:prstGeom>
        </p:spPr>
      </p:pic>
      <p:pic>
        <p:nvPicPr>
          <p:cNvPr id="17" name="Picture 16" descr="Screen Shot 2016-02-12 at 9.02.04 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23" y="2931936"/>
            <a:ext cx="897232" cy="905539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3357177" y="2989375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3658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Repopulate</a:t>
            </a:r>
            <a:endParaRPr kumimoji="1"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3" r="-20769"/>
          <a:stretch/>
        </p:blipFill>
        <p:spPr>
          <a:xfrm flipH="1">
            <a:off x="5192840" y="1793995"/>
            <a:ext cx="2142541" cy="2539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2643"/>
            <a:ext cx="3090587" cy="2539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3779" y="1391604"/>
            <a:ext cx="535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 smtClean="0">
                <a:latin typeface="Courier"/>
                <a:cs typeface="Courier"/>
              </a:rPr>
              <a:t>PQueue</a:t>
            </a:r>
            <a:r>
              <a:rPr kumimoji="1" lang="en-US" altLang="zh-CN" sz="2400" b="1" dirty="0" smtClean="0">
                <a:latin typeface="Courier"/>
                <a:cs typeface="Courier"/>
              </a:rPr>
              <a:t>&lt;Species *&gt; generation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23510" y="1987638"/>
            <a:ext cx="2150989" cy="25396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46480" y="5270363"/>
            <a:ext cx="374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>
                <a:latin typeface="Calibri"/>
                <a:cs typeface="Calibri"/>
              </a:rPr>
              <a:t>Enqueue</a:t>
            </a:r>
            <a:r>
              <a:rPr kumimoji="1" lang="en-US" altLang="zh-CN" sz="2400" dirty="0" smtClean="0">
                <a:latin typeface="Calibri"/>
                <a:cs typeface="Calibri"/>
              </a:rPr>
              <a:t> all children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pic>
        <p:nvPicPr>
          <p:cNvPr id="16" name="Picture 15" descr="Screen Shot 2016-02-12 at 3.35.51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738" y="2903354"/>
            <a:ext cx="945126" cy="940790"/>
          </a:xfrm>
          <a:prstGeom prst="rect">
            <a:avLst/>
          </a:prstGeom>
        </p:spPr>
      </p:pic>
      <p:pic>
        <p:nvPicPr>
          <p:cNvPr id="17" name="Picture 16" descr="Screen Shot 2016-02-12 at 9.02.04 AM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639"/>
          <a:stretch/>
        </p:blipFill>
        <p:spPr>
          <a:xfrm>
            <a:off x="4218954" y="2908196"/>
            <a:ext cx="433907" cy="90553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91575" y="2920064"/>
            <a:ext cx="930744" cy="937745"/>
            <a:chOff x="3124224" y="4256414"/>
            <a:chExt cx="2186018" cy="2202459"/>
          </a:xfrm>
        </p:grpSpPr>
        <p:pic>
          <p:nvPicPr>
            <p:cNvPr id="19" name="Picture 18" descr="Screen Shot 2016-02-12 at 3.35.51 AM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4224" y="4256414"/>
              <a:ext cx="2181463" cy="2171456"/>
            </a:xfrm>
            <a:prstGeom prst="rect">
              <a:avLst/>
            </a:prstGeom>
          </p:spPr>
        </p:pic>
        <p:pic>
          <p:nvPicPr>
            <p:cNvPr id="20" name="Picture 19" descr="Screen Shot 2016-02-12 at 9.02.04 AM.png"/>
            <p:cNvPicPr>
              <a:picLocks noChangeAspect="1"/>
            </p:cNvPicPr>
            <p:nvPr/>
          </p:nvPicPr>
          <p:blipFill>
            <a:blip r:embed="rId8" cstate="print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8792" y="4277410"/>
              <a:ext cx="2161450" cy="2181463"/>
            </a:xfrm>
            <a:prstGeom prst="rect">
              <a:avLst/>
            </a:prstGeom>
          </p:spPr>
        </p:pic>
      </p:grpSp>
      <p:pic>
        <p:nvPicPr>
          <p:cNvPr id="3" name="Picture 2" descr="Screen Shot 2016-02-12 at 9.48.57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78" y="2931934"/>
            <a:ext cx="919473" cy="91103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534166" y="2658922"/>
            <a:ext cx="439173" cy="439197"/>
          </a:xfrm>
          <a:prstGeom prst="ellipse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32262" y="3487922"/>
            <a:ext cx="439173" cy="439197"/>
          </a:xfrm>
          <a:prstGeom prst="ellipse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7353" r="7767" b="1"/>
          <a:stretch/>
        </p:blipFill>
        <p:spPr>
          <a:xfrm>
            <a:off x="3021003" y="1859746"/>
            <a:ext cx="1774293" cy="2539677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6573823" y="2953764"/>
            <a:ext cx="571991" cy="594443"/>
          </a:xfrm>
          <a:custGeom>
            <a:avLst/>
            <a:gdLst>
              <a:gd name="connsiteX0" fmla="*/ 0 w 571991"/>
              <a:gd name="connsiteY0" fmla="*/ 261144 h 594443"/>
              <a:gd name="connsiteX1" fmla="*/ 23739 w 571991"/>
              <a:gd name="connsiteY1" fmla="*/ 189923 h 594443"/>
              <a:gd name="connsiteX2" fmla="*/ 71217 w 571991"/>
              <a:gd name="connsiteY2" fmla="*/ 142442 h 594443"/>
              <a:gd name="connsiteX3" fmla="*/ 94956 w 571991"/>
              <a:gd name="connsiteY3" fmla="*/ 106832 h 594443"/>
              <a:gd name="connsiteX4" fmla="*/ 189912 w 571991"/>
              <a:gd name="connsiteY4" fmla="*/ 35611 h 594443"/>
              <a:gd name="connsiteX5" fmla="*/ 272999 w 571991"/>
              <a:gd name="connsiteY5" fmla="*/ 0 h 594443"/>
              <a:gd name="connsiteX6" fmla="*/ 261129 w 571991"/>
              <a:gd name="connsiteY6" fmla="*/ 71221 h 594443"/>
              <a:gd name="connsiteX7" fmla="*/ 213651 w 571991"/>
              <a:gd name="connsiteY7" fmla="*/ 154313 h 594443"/>
              <a:gd name="connsiteX8" fmla="*/ 189912 w 571991"/>
              <a:gd name="connsiteY8" fmla="*/ 225534 h 594443"/>
              <a:gd name="connsiteX9" fmla="*/ 142434 w 571991"/>
              <a:gd name="connsiteY9" fmla="*/ 296755 h 594443"/>
              <a:gd name="connsiteX10" fmla="*/ 94956 w 571991"/>
              <a:gd name="connsiteY10" fmla="*/ 379846 h 594443"/>
              <a:gd name="connsiteX11" fmla="*/ 83086 w 571991"/>
              <a:gd name="connsiteY11" fmla="*/ 415457 h 594443"/>
              <a:gd name="connsiteX12" fmla="*/ 59347 w 571991"/>
              <a:gd name="connsiteY12" fmla="*/ 451067 h 594443"/>
              <a:gd name="connsiteX13" fmla="*/ 94956 w 571991"/>
              <a:gd name="connsiteY13" fmla="*/ 427327 h 594443"/>
              <a:gd name="connsiteX14" fmla="*/ 154304 w 571991"/>
              <a:gd name="connsiteY14" fmla="*/ 367976 h 594443"/>
              <a:gd name="connsiteX15" fmla="*/ 189912 w 571991"/>
              <a:gd name="connsiteY15" fmla="*/ 332365 h 594443"/>
              <a:gd name="connsiteX16" fmla="*/ 237390 w 571991"/>
              <a:gd name="connsiteY16" fmla="*/ 308625 h 594443"/>
              <a:gd name="connsiteX17" fmla="*/ 272999 w 571991"/>
              <a:gd name="connsiteY17" fmla="*/ 273014 h 594443"/>
              <a:gd name="connsiteX18" fmla="*/ 308608 w 571991"/>
              <a:gd name="connsiteY18" fmla="*/ 261144 h 594443"/>
              <a:gd name="connsiteX19" fmla="*/ 391694 w 571991"/>
              <a:gd name="connsiteY19" fmla="*/ 225534 h 594443"/>
              <a:gd name="connsiteX20" fmla="*/ 427303 w 571991"/>
              <a:gd name="connsiteY20" fmla="*/ 249274 h 594443"/>
              <a:gd name="connsiteX21" fmla="*/ 415434 w 571991"/>
              <a:gd name="connsiteY21" fmla="*/ 356106 h 594443"/>
              <a:gd name="connsiteX22" fmla="*/ 391694 w 571991"/>
              <a:gd name="connsiteY22" fmla="*/ 427327 h 594443"/>
              <a:gd name="connsiteX23" fmla="*/ 356086 w 571991"/>
              <a:gd name="connsiteY23" fmla="*/ 546029 h 594443"/>
              <a:gd name="connsiteX24" fmla="*/ 332347 w 571991"/>
              <a:gd name="connsiteY24" fmla="*/ 581639 h 594443"/>
              <a:gd name="connsiteX25" fmla="*/ 367955 w 571991"/>
              <a:gd name="connsiteY25" fmla="*/ 593509 h 594443"/>
              <a:gd name="connsiteX26" fmla="*/ 427303 w 571991"/>
              <a:gd name="connsiteY26" fmla="*/ 546029 h 594443"/>
              <a:gd name="connsiteX27" fmla="*/ 486651 w 571991"/>
              <a:gd name="connsiteY27" fmla="*/ 510418 h 594443"/>
              <a:gd name="connsiteX28" fmla="*/ 569738 w 571991"/>
              <a:gd name="connsiteY28" fmla="*/ 534159 h 594443"/>
              <a:gd name="connsiteX29" fmla="*/ 545999 w 571991"/>
              <a:gd name="connsiteY29" fmla="*/ 581639 h 59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1991" h="594443">
                <a:moveTo>
                  <a:pt x="0" y="261144"/>
                </a:moveTo>
                <a:cubicBezTo>
                  <a:pt x="7913" y="237404"/>
                  <a:pt x="10865" y="211382"/>
                  <a:pt x="23739" y="189923"/>
                </a:cubicBezTo>
                <a:cubicBezTo>
                  <a:pt x="35254" y="170730"/>
                  <a:pt x="56651" y="159436"/>
                  <a:pt x="71217" y="142442"/>
                </a:cubicBezTo>
                <a:cubicBezTo>
                  <a:pt x="80501" y="131610"/>
                  <a:pt x="86045" y="117972"/>
                  <a:pt x="94956" y="106832"/>
                </a:cubicBezTo>
                <a:cubicBezTo>
                  <a:pt x="120051" y="75461"/>
                  <a:pt x="157357" y="57315"/>
                  <a:pt x="189912" y="35611"/>
                </a:cubicBezTo>
                <a:cubicBezTo>
                  <a:pt x="239096" y="2820"/>
                  <a:pt x="211679" y="15331"/>
                  <a:pt x="272999" y="0"/>
                </a:cubicBezTo>
                <a:cubicBezTo>
                  <a:pt x="269042" y="23740"/>
                  <a:pt x="268045" y="48168"/>
                  <a:pt x="261129" y="71221"/>
                </a:cubicBezTo>
                <a:cubicBezTo>
                  <a:pt x="252915" y="98603"/>
                  <a:pt x="229545" y="130470"/>
                  <a:pt x="213651" y="154313"/>
                </a:cubicBezTo>
                <a:cubicBezTo>
                  <a:pt x="205738" y="178053"/>
                  <a:pt x="203792" y="204712"/>
                  <a:pt x="189912" y="225534"/>
                </a:cubicBezTo>
                <a:lnTo>
                  <a:pt x="142434" y="296755"/>
                </a:lnTo>
                <a:cubicBezTo>
                  <a:pt x="118591" y="332521"/>
                  <a:pt x="113029" y="337674"/>
                  <a:pt x="94956" y="379846"/>
                </a:cubicBezTo>
                <a:cubicBezTo>
                  <a:pt x="90027" y="391347"/>
                  <a:pt x="88682" y="404265"/>
                  <a:pt x="83086" y="415457"/>
                </a:cubicBezTo>
                <a:cubicBezTo>
                  <a:pt x="76706" y="428217"/>
                  <a:pt x="49260" y="440980"/>
                  <a:pt x="59347" y="451067"/>
                </a:cubicBezTo>
                <a:cubicBezTo>
                  <a:pt x="69434" y="461154"/>
                  <a:pt x="84220" y="436721"/>
                  <a:pt x="94956" y="427327"/>
                </a:cubicBezTo>
                <a:cubicBezTo>
                  <a:pt x="116011" y="408903"/>
                  <a:pt x="134521" y="387760"/>
                  <a:pt x="154304" y="367976"/>
                </a:cubicBezTo>
                <a:cubicBezTo>
                  <a:pt x="166173" y="356106"/>
                  <a:pt x="174898" y="339872"/>
                  <a:pt x="189912" y="332365"/>
                </a:cubicBezTo>
                <a:lnTo>
                  <a:pt x="237390" y="308625"/>
                </a:lnTo>
                <a:cubicBezTo>
                  <a:pt x="249260" y="296755"/>
                  <a:pt x="259032" y="282326"/>
                  <a:pt x="272999" y="273014"/>
                </a:cubicBezTo>
                <a:cubicBezTo>
                  <a:pt x="283409" y="266073"/>
                  <a:pt x="297417" y="266740"/>
                  <a:pt x="308608" y="261144"/>
                </a:cubicBezTo>
                <a:cubicBezTo>
                  <a:pt x="390578" y="220157"/>
                  <a:pt x="292881" y="250238"/>
                  <a:pt x="391694" y="225534"/>
                </a:cubicBezTo>
                <a:cubicBezTo>
                  <a:pt x="403564" y="233447"/>
                  <a:pt x="424751" y="235238"/>
                  <a:pt x="427303" y="249274"/>
                </a:cubicBezTo>
                <a:cubicBezTo>
                  <a:pt x="433712" y="284526"/>
                  <a:pt x="422460" y="320972"/>
                  <a:pt x="415434" y="356106"/>
                </a:cubicBezTo>
                <a:cubicBezTo>
                  <a:pt x="410527" y="380645"/>
                  <a:pt x="397763" y="403050"/>
                  <a:pt x="391694" y="427327"/>
                </a:cubicBezTo>
                <a:cubicBezTo>
                  <a:pt x="385059" y="453870"/>
                  <a:pt x="367646" y="528688"/>
                  <a:pt x="356086" y="546029"/>
                </a:cubicBezTo>
                <a:lnTo>
                  <a:pt x="332347" y="581639"/>
                </a:lnTo>
                <a:cubicBezTo>
                  <a:pt x="344216" y="585596"/>
                  <a:pt x="356240" y="597902"/>
                  <a:pt x="367955" y="593509"/>
                </a:cubicBezTo>
                <a:cubicBezTo>
                  <a:pt x="391676" y="584613"/>
                  <a:pt x="406548" y="560558"/>
                  <a:pt x="427303" y="546029"/>
                </a:cubicBezTo>
                <a:cubicBezTo>
                  <a:pt x="446203" y="532798"/>
                  <a:pt x="466868" y="522288"/>
                  <a:pt x="486651" y="510418"/>
                </a:cubicBezTo>
                <a:cubicBezTo>
                  <a:pt x="514347" y="518332"/>
                  <a:pt x="551299" y="512031"/>
                  <a:pt x="569738" y="534159"/>
                </a:cubicBezTo>
                <a:cubicBezTo>
                  <a:pt x="581065" y="547753"/>
                  <a:pt x="545999" y="581639"/>
                  <a:pt x="545999" y="581639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971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Repeat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720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2017553"/>
            <a:ext cx="84555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i="1" dirty="0">
                <a:latin typeface="Courier"/>
                <a:cs typeface="Courier"/>
              </a:rPr>
              <a:t>p</a:t>
            </a:r>
            <a:r>
              <a:rPr lang="en-US" altLang="zh-CN" i="1" dirty="0" smtClean="0">
                <a:latin typeface="Courier"/>
                <a:cs typeface="Courier"/>
              </a:rPr>
              <a:t>opulate </a:t>
            </a:r>
            <a:r>
              <a:rPr lang="en-US" altLang="zh-CN" i="1" dirty="0" err="1" smtClean="0">
                <a:latin typeface="Courier"/>
                <a:cs typeface="Courier"/>
              </a:rPr>
              <a:t>pqueue</a:t>
            </a:r>
            <a:r>
              <a:rPr lang="en-US" altLang="zh-CN" i="1" dirty="0" smtClean="0">
                <a:latin typeface="Courier"/>
                <a:cs typeface="Courier"/>
              </a:rPr>
              <a:t> with random species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</a:t>
            </a:r>
            <a:r>
              <a:rPr lang="en-US" altLang="zh-CN" i="1" dirty="0" err="1" smtClean="0">
                <a:latin typeface="Courier"/>
                <a:cs typeface="Courier"/>
              </a:rPr>
              <a:t>dequeue</a:t>
            </a:r>
            <a:r>
              <a:rPr lang="en-US" altLang="zh-CN" i="1" dirty="0" smtClean="0">
                <a:latin typeface="Courier"/>
                <a:cs typeface="Courier"/>
              </a:rPr>
              <a:t> the best species as parents</a:t>
            </a:r>
          </a:p>
          <a:p>
            <a:pPr algn="l"/>
            <a:r>
              <a:rPr lang="en-US" altLang="zh-CN" i="1" dirty="0">
                <a:latin typeface="Courier"/>
                <a:cs typeface="Courier"/>
              </a:rPr>
              <a:t> </a:t>
            </a:r>
            <a:r>
              <a:rPr lang="en-US" altLang="zh-CN" i="1" dirty="0" smtClean="0">
                <a:latin typeface="Courier"/>
                <a:cs typeface="Courier"/>
              </a:rPr>
              <a:t> mate the parents to produce new children</a:t>
            </a:r>
          </a:p>
          <a:p>
            <a:pPr algn="l"/>
            <a:r>
              <a:rPr lang="en-US" altLang="zh-CN" i="1" dirty="0">
                <a:latin typeface="Courier"/>
                <a:cs typeface="Courier"/>
              </a:rPr>
              <a:t> </a:t>
            </a:r>
            <a:r>
              <a:rPr lang="en-US" altLang="zh-CN" i="1" dirty="0" smtClean="0">
                <a:latin typeface="Courier"/>
                <a:cs typeface="Courier"/>
              </a:rPr>
              <a:t> start a new generation</a:t>
            </a:r>
          </a:p>
          <a:p>
            <a:pPr algn="l"/>
            <a:r>
              <a:rPr lang="en-US" altLang="zh-CN" i="1" dirty="0">
                <a:latin typeface="Courier"/>
                <a:cs typeface="Courier"/>
              </a:rPr>
              <a:t> </a:t>
            </a:r>
            <a:r>
              <a:rPr lang="en-US" altLang="zh-CN" i="1" dirty="0" smtClean="0">
                <a:latin typeface="Courier"/>
                <a:cs typeface="Courier"/>
              </a:rPr>
              <a:t> </a:t>
            </a:r>
            <a:r>
              <a:rPr lang="en-US" altLang="zh-CN" i="1" dirty="0" err="1" smtClean="0">
                <a:latin typeface="Courier"/>
                <a:cs typeface="Courier"/>
              </a:rPr>
              <a:t>enqueue</a:t>
            </a:r>
            <a:r>
              <a:rPr lang="en-US" altLang="zh-CN" i="1" dirty="0" smtClean="0">
                <a:latin typeface="Courier"/>
                <a:cs typeface="Courier"/>
              </a:rPr>
              <a:t> the parents and the children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51404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53816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949615"/>
            <a:ext cx="8118768" cy="1602475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901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Thanks!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193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2516479"/>
            <a:ext cx="8118768" cy="4237657"/>
          </a:xfrm>
          <a:prstGeom prst="roundRect">
            <a:avLst>
              <a:gd name="adj" fmla="val 6583"/>
            </a:avLst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138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2860715"/>
            <a:ext cx="8118768" cy="1222629"/>
          </a:xfrm>
          <a:prstGeom prst="roundRect">
            <a:avLst>
              <a:gd name="adj" fmla="val 6583"/>
            </a:avLst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711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3964642"/>
            <a:ext cx="8118768" cy="427327"/>
          </a:xfrm>
          <a:prstGeom prst="roundRect">
            <a:avLst>
              <a:gd name="adj" fmla="val 6583"/>
            </a:avLst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595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Evolutionary Algorithms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8435" y="937367"/>
            <a:ext cx="8455565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 err="1" smtClean="0">
                <a:latin typeface="Courier"/>
                <a:cs typeface="Courier"/>
              </a:rPr>
              <a:t>Pqueue</a:t>
            </a:r>
            <a:r>
              <a:rPr lang="en-US" altLang="zh-CN" dirty="0" smtClean="0">
                <a:latin typeface="Courier"/>
                <a:cs typeface="Courier"/>
              </a:rPr>
              <a:t>&lt;Species *&gt; alive;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N_POP;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Species * starter = new Species();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alive-&gt;</a:t>
            </a:r>
            <a:r>
              <a:rPr lang="en-US" altLang="zh-CN" dirty="0" err="1" smtClean="0">
                <a:latin typeface="Courier"/>
                <a:cs typeface="Courier"/>
              </a:rPr>
              <a:t>enqueue</a:t>
            </a:r>
            <a:r>
              <a:rPr lang="en-US" altLang="zh-CN" dirty="0" smtClean="0">
                <a:latin typeface="Courier"/>
                <a:cs typeface="Courier"/>
              </a:rPr>
              <a:t>(starter, starter-&gt;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lang="en-US" altLang="zh-CN" dirty="0">
              <a:latin typeface="Courier"/>
              <a:cs typeface="Courier"/>
            </a:endParaRPr>
          </a:p>
          <a:p>
            <a:pPr algn="l"/>
            <a:r>
              <a:rPr lang="en-US" altLang="zh-CN" dirty="0">
                <a:latin typeface="Courier"/>
                <a:cs typeface="Courier"/>
              </a:rPr>
              <a:t>w</a:t>
            </a:r>
            <a:r>
              <a:rPr lang="en-US" altLang="zh-CN" dirty="0" smtClean="0">
                <a:latin typeface="Courier"/>
                <a:cs typeface="Courier"/>
              </a:rPr>
              <a:t>hile(true){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  Vector&lt;Species *&gt; parents;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</a:t>
            </a:r>
            <a:r>
              <a:rPr lang="en-US" altLang="zh-CN" dirty="0" err="1" smtClean="0">
                <a:latin typeface="Courier"/>
                <a:cs typeface="Courier"/>
              </a:rPr>
              <a:t>int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= 0;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 &lt; N_SURVIVORS; </a:t>
            </a:r>
            <a:r>
              <a:rPr lang="en-US" altLang="zh-CN" dirty="0" err="1" smtClean="0">
                <a:latin typeface="Courier"/>
                <a:cs typeface="Courier"/>
              </a:rPr>
              <a:t>i</a:t>
            </a:r>
            <a:r>
              <a:rPr lang="en-US" altLang="zh-CN" dirty="0" smtClean="0">
                <a:latin typeface="Courier"/>
                <a:cs typeface="Courier"/>
              </a:rPr>
              <a:t>++)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parents.add</a:t>
            </a:r>
            <a:r>
              <a:rPr lang="en-US" altLang="zh-CN" dirty="0" smtClean="0">
                <a:latin typeface="Courier"/>
                <a:cs typeface="Courier"/>
              </a:rPr>
              <a:t>(alive-&gt;</a:t>
            </a:r>
            <a:r>
              <a:rPr lang="en-US" altLang="zh-CN" dirty="0" err="1" smtClean="0">
                <a:latin typeface="Courier"/>
                <a:cs typeface="Courier"/>
              </a:rPr>
              <a:t>dequeue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Vector&lt;Species *&gt; children = mate(parents, N_CHILDREN);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</a:t>
            </a:r>
            <a:r>
              <a:rPr lang="en-US" altLang="zh-CN" dirty="0" err="1" smtClean="0">
                <a:latin typeface="Courier"/>
                <a:cs typeface="Courier"/>
              </a:rPr>
              <a:t>alive.clear</a:t>
            </a:r>
            <a:r>
              <a:rPr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p : parents)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(p, p-&gt;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for(Species * c : children) {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  </a:t>
            </a:r>
            <a:r>
              <a:rPr lang="en-US" altLang="zh-CN" dirty="0" err="1" smtClean="0">
                <a:latin typeface="Courier"/>
                <a:cs typeface="Courier"/>
              </a:rPr>
              <a:t>alive.enqueue</a:t>
            </a:r>
            <a:r>
              <a:rPr lang="en-US" altLang="zh-CN" dirty="0" smtClean="0">
                <a:latin typeface="Courier"/>
                <a:cs typeface="Courier"/>
              </a:rPr>
              <a:t>(c, c-&gt;</a:t>
            </a:r>
            <a:r>
              <a:rPr lang="en-US" altLang="zh-CN" dirty="0" err="1" smtClean="0">
                <a:latin typeface="Courier"/>
                <a:cs typeface="Courier"/>
              </a:rPr>
              <a:t>getFitness</a:t>
            </a:r>
            <a:r>
              <a:rPr lang="en-US" altLang="zh-CN" dirty="0" smtClean="0">
                <a:latin typeface="Courier"/>
                <a:cs typeface="Courier"/>
              </a:rPr>
              <a:t>());</a:t>
            </a:r>
          </a:p>
          <a:p>
            <a:pPr algn="l"/>
            <a:r>
              <a:rPr lang="en-US" altLang="zh-CN" dirty="0">
                <a:latin typeface="Courier"/>
                <a:cs typeface="Courier"/>
              </a:rPr>
              <a:t> </a:t>
            </a:r>
            <a:r>
              <a:rPr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lang="en-US" altLang="zh-CN" dirty="0" smtClean="0">
                <a:latin typeface="Courier"/>
                <a:cs typeface="Courier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22261" y="4261397"/>
            <a:ext cx="8118768" cy="1994191"/>
          </a:xfrm>
          <a:prstGeom prst="roundRect">
            <a:avLst>
              <a:gd name="adj" fmla="val 6583"/>
            </a:avLst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047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Mate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462386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DNA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 rot="21244126">
            <a:off x="557869" y="2587701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 rot="1860559">
            <a:off x="2041562" y="4000252"/>
            <a:ext cx="1341259" cy="1436293"/>
          </a:xfrm>
          <a:prstGeom prst="triangle">
            <a:avLst/>
          </a:prstGeom>
          <a:solidFill>
            <a:srgbClr val="C99639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163215" y="3038768"/>
            <a:ext cx="1091998" cy="1400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3525184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Crossover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64435" y="471974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21416995">
            <a:off x="2098383" y="5019176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010101111001100110101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7" name="Rounded Rectangle 16"/>
          <p:cNvSpPr/>
          <p:nvPr/>
        </p:nvSpPr>
        <p:spPr>
          <a:xfrm rot="21244126">
            <a:off x="557869" y="2587701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 rot="21244126">
            <a:off x="2633135" y="243147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 rot="21244126">
            <a:off x="5980347" y="240773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1281910" y="3359263"/>
            <a:ext cx="1091998" cy="1400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3535219" y="3096207"/>
            <a:ext cx="1070164" cy="15687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3430298" y="3082425"/>
            <a:ext cx="3165359" cy="16893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Rounded Rectangle 23"/>
          <p:cNvSpPr/>
          <p:nvPr/>
        </p:nvSpPr>
        <p:spPr>
          <a:xfrm rot="21244126">
            <a:off x="4043707" y="485108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 rot="21244126">
            <a:off x="2025884" y="4946043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 rot="21244126">
            <a:off x="3117883" y="493417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735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964435" y="471974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 rot="21244126">
            <a:off x="2025884" y="4946043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 rot="21244126">
            <a:off x="4043707" y="485108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Mutation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 rot="21416995">
            <a:off x="2098383" y="5019176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</a:t>
            </a:r>
            <a:r>
              <a:rPr kumimoji="1" lang="en-US" altLang="zh-CN" b="1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kumimoji="1" lang="en-US" altLang="zh-CN" b="1" dirty="0" smtClean="0">
                <a:latin typeface="Courier"/>
                <a:cs typeface="Courier"/>
              </a:rPr>
              <a:t>101111001100110</a:t>
            </a:r>
            <a:r>
              <a:rPr kumimoji="1" lang="en-US" altLang="zh-CN" b="1" dirty="0" smtClean="0">
                <a:solidFill>
                  <a:srgbClr val="FF0000"/>
                </a:solidFill>
                <a:latin typeface="Courier"/>
                <a:cs typeface="Courier"/>
              </a:rPr>
              <a:t>0</a:t>
            </a:r>
            <a:r>
              <a:rPr kumimoji="1" lang="en-US" altLang="zh-CN" b="1" dirty="0" smtClean="0">
                <a:latin typeface="Courier"/>
                <a:cs typeface="Courier"/>
              </a:rPr>
              <a:t>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7" name="Rounded Rectangle 16"/>
          <p:cNvSpPr/>
          <p:nvPr/>
        </p:nvSpPr>
        <p:spPr>
          <a:xfrm rot="21244126">
            <a:off x="557869" y="2587701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 rot="21244126">
            <a:off x="2633135" y="243147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 rot="21244126">
            <a:off x="5980347" y="240773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1281910" y="3359263"/>
            <a:ext cx="1091998" cy="1400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3535219" y="3096207"/>
            <a:ext cx="1070164" cy="15687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3430298" y="3082425"/>
            <a:ext cx="3165359" cy="16893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ounded Rectangle 25"/>
          <p:cNvSpPr/>
          <p:nvPr/>
        </p:nvSpPr>
        <p:spPr>
          <a:xfrm rot="21244126">
            <a:off x="3117883" y="493417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4870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Mate</a:t>
            </a:r>
            <a:endParaRPr kumimoji="1" lang="zh-CN" altLang="en-US" dirty="0"/>
          </a:p>
        </p:txBody>
      </p:sp>
      <p:pic>
        <p:nvPicPr>
          <p:cNvPr id="4" name="Picture 3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3" name="Picture 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0454" y="6336985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child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124224" y="4256414"/>
            <a:ext cx="2186018" cy="2202459"/>
            <a:chOff x="3124224" y="4256414"/>
            <a:chExt cx="2186018" cy="2202459"/>
          </a:xfrm>
        </p:grpSpPr>
        <p:pic>
          <p:nvPicPr>
            <p:cNvPr id="7" name="Picture 6" descr="Screen Shot 2016-02-12 at 3.35.51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4224" y="4256414"/>
              <a:ext cx="2181463" cy="2171456"/>
            </a:xfrm>
            <a:prstGeom prst="rect">
              <a:avLst/>
            </a:prstGeom>
          </p:spPr>
        </p:pic>
        <p:pic>
          <p:nvPicPr>
            <p:cNvPr id="9" name="Picture 8" descr="Screen Shot 2016-02-12 at 9.02.04 AM.png"/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8792" y="4277410"/>
              <a:ext cx="2161450" cy="2181463"/>
            </a:xfrm>
            <a:prstGeom prst="rect">
              <a:avLst/>
            </a:prstGeom>
          </p:spPr>
        </p:pic>
      </p:grpSp>
      <p:sp>
        <p:nvSpPr>
          <p:cNvPr id="11" name="Freeform 10"/>
          <p:cNvSpPr/>
          <p:nvPr/>
        </p:nvSpPr>
        <p:spPr>
          <a:xfrm>
            <a:off x="4635082" y="500462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416995">
            <a:off x="4769030" y="5304060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011101111001100110001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924122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5237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Chris Announcements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8402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5442" y="2763312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179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787" y="769121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565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138"/>
            <a:ext cx="9144000" cy="6138862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00" y="1101725"/>
            <a:ext cx="9144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0" y="113506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Care About Priority Queues</a:t>
            </a:r>
          </a:p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Learn about Heaps</a:t>
            </a:r>
            <a:endParaRPr lang="en-US" altLang="zh-CN" sz="32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30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President’s Day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0" y="1495643"/>
            <a:ext cx="3355551" cy="4432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2172" y="1507513"/>
            <a:ext cx="2575692" cy="4472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545" y="1436293"/>
            <a:ext cx="3072484" cy="45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Gravitational Waves Observed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4709"/>
            <a:ext cx="9289695" cy="61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1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Boggle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324625"/>
            <a:ext cx="7213600" cy="4813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863555" y="3252431"/>
            <a:ext cx="2611299" cy="257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8455" y="3978588"/>
            <a:ext cx="156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Due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15th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7841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Priority Queue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0" y="878393"/>
            <a:ext cx="8502234" cy="56460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863555" y="3252431"/>
            <a:ext cx="2611299" cy="257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8455" y="4570020"/>
            <a:ext cx="156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Due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24th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8050" y="3333611"/>
            <a:ext cx="163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Start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15nd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870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Priority Queue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0" y="878393"/>
            <a:ext cx="8502234" cy="56460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863555" y="3252431"/>
            <a:ext cx="2611299" cy="257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8455" y="4570020"/>
            <a:ext cx="156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Due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24th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8050" y="3333611"/>
            <a:ext cx="163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Start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15nd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0356" y="1719265"/>
            <a:ext cx="2611299" cy="25758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432" y="1800445"/>
            <a:ext cx="248904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alibri"/>
                <a:cs typeface="Calibri"/>
              </a:rPr>
              <a:t>Concepts: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Classes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Dynamic </a:t>
            </a:r>
            <a:r>
              <a:rPr kumimoji="1" lang="en-US" altLang="zh-CN" sz="3000" dirty="0" err="1" smtClean="0">
                <a:latin typeface="Calibri"/>
                <a:cs typeface="Calibri"/>
              </a:rPr>
              <a:t>Alloc</a:t>
            </a:r>
            <a:r>
              <a:rPr kumimoji="1" lang="en-US" altLang="zh-CN" sz="3000" dirty="0" smtClean="0">
                <a:latin typeface="Calibri"/>
                <a:cs typeface="Calibri"/>
              </a:rPr>
              <a:t>.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Linked Lists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Heaps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78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4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152400" y="1295400"/>
            <a:ext cx="8839199" cy="518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30188" marR="0" lvl="0" indent="-2301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457200" y="563758"/>
            <a:ext cx="8229600" cy="30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CS198 Section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Leading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439804" y="4881860"/>
            <a:ext cx="8229600" cy="123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4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cs198@cs.stanford.edu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6100" y="1567550"/>
            <a:ext cx="1790699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83313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481" y="3623624"/>
            <a:ext cx="3234376" cy="3234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Midterm</a:t>
            </a:r>
            <a:endParaRPr kumimoji="1"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3313" y="4358165"/>
            <a:ext cx="4528185" cy="1766643"/>
            <a:chOff x="2317750" y="2514288"/>
            <a:chExt cx="4528185" cy="17666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3925" y="2514288"/>
              <a:ext cx="3736149" cy="773272"/>
            </a:xfrm>
            <a:prstGeom prst="rect">
              <a:avLst/>
            </a:prstGeom>
          </p:spPr>
        </p:pic>
        <p:sp>
          <p:nvSpPr>
            <p:cNvPr id="7" name="Text Box 4"/>
            <p:cNvSpPr txBox="1"/>
            <p:nvPr/>
          </p:nvSpPr>
          <p:spPr>
            <a:xfrm>
              <a:off x="2317750" y="3308558"/>
              <a:ext cx="4528185" cy="46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sz="1200" kern="1200">
                  <a:solidFill>
                    <a:srgbClr val="000000"/>
                  </a:solidFill>
                  <a:effectLst/>
                  <a:latin typeface="Calibri"/>
                  <a:ea typeface="宋体"/>
                  <a:cs typeface="Times New Roman"/>
                </a:rPr>
                <a:t>Tell us your favorite song and we’ll create a station that explores that part of the music universe.</a:t>
              </a:r>
              <a:endParaRPr lang="en-US" sz="1000">
                <a:effectLst/>
                <a:latin typeface="Times"/>
                <a:ea typeface="宋体"/>
                <a:cs typeface="Times New Roman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7208" y="3987403"/>
              <a:ext cx="2748739" cy="29352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ea typeface="Times New Roman"/>
                  <a:cs typeface="Times New Roman"/>
                </a:rPr>
                <a:t> </a:t>
              </a:r>
              <a:endParaRPr lang="en-US" sz="1100">
                <a:effectLst/>
                <a:ea typeface="Cambria"/>
                <a:cs typeface="Times New Roman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54964" y="3987403"/>
              <a:ext cx="951828" cy="293528"/>
            </a:xfrm>
            <a:prstGeom prst="round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ea typeface="Times New Roman"/>
                  <a:cs typeface="Times New Roman"/>
                </a:rPr>
                <a:t> </a:t>
              </a:r>
              <a:endParaRPr lang="en-US" sz="1100">
                <a:effectLst/>
                <a:ea typeface="Cambria"/>
                <a:cs typeface="Times New Roman"/>
              </a:endParaRPr>
            </a:p>
          </p:txBody>
        </p:sp>
        <p:sp>
          <p:nvSpPr>
            <p:cNvPr id="10" name="Text Box 13"/>
            <p:cNvSpPr txBox="1"/>
            <p:nvPr/>
          </p:nvSpPr>
          <p:spPr>
            <a:xfrm>
              <a:off x="5723854" y="3985647"/>
              <a:ext cx="588010" cy="2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sz="1200" kern="1200" dirty="0">
                  <a:solidFill>
                    <a:srgbClr val="000000"/>
                  </a:solidFill>
                  <a:effectLst/>
                  <a:latin typeface="Calibri"/>
                  <a:ea typeface="宋体"/>
                  <a:cs typeface="Times New Roman"/>
                </a:rPr>
                <a:t>Create</a:t>
              </a:r>
              <a:endParaRPr lang="en-US" sz="1000" dirty="0">
                <a:effectLst/>
                <a:latin typeface="Times"/>
                <a:ea typeface="宋体"/>
                <a:cs typeface="Times New Roman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37208" y="3986143"/>
              <a:ext cx="901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 smtClean="0"/>
                <a:t>Enter Song</a:t>
              </a:r>
              <a:endParaRPr kumimoji="1" lang="zh-CN" altLang="en-US" sz="1200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71576" y="1303611"/>
            <a:ext cx="7306761" cy="1968883"/>
            <a:chOff x="1154179" y="2677820"/>
            <a:chExt cx="7306761" cy="1968883"/>
          </a:xfrm>
        </p:grpSpPr>
        <p:sp>
          <p:nvSpPr>
            <p:cNvPr id="13" name="TextBox 12"/>
            <p:cNvSpPr txBox="1"/>
            <p:nvPr/>
          </p:nvSpPr>
          <p:spPr>
            <a:xfrm>
              <a:off x="4386977" y="3567326"/>
              <a:ext cx="949844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 smtClean="0">
                  <a:latin typeface="Chalkboard"/>
                  <a:cs typeface="Chalkboard"/>
                </a:rPr>
                <a:t>Mehran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10657" y="2810326"/>
              <a:ext cx="764163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Santa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32047" y="2827259"/>
              <a:ext cx="860575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Megan 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91297" y="3977947"/>
              <a:ext cx="710451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Chris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63534" y="3888979"/>
              <a:ext cx="864339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Rudolf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154179" y="3829629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2471530" y="2677820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32963" y="3522194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988881" y="2756367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979638" y="3910110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910997" y="3306022"/>
              <a:ext cx="557868" cy="409346"/>
            </a:xfrm>
            <a:custGeom>
              <a:avLst/>
              <a:gdLst>
                <a:gd name="connsiteX0" fmla="*/ 0 w 557868"/>
                <a:gd name="connsiteY0" fmla="*/ 409346 h 409346"/>
                <a:gd name="connsiteX1" fmla="*/ 23739 w 557868"/>
                <a:gd name="connsiteY1" fmla="*/ 314385 h 409346"/>
                <a:gd name="connsiteX2" fmla="*/ 47478 w 557868"/>
                <a:gd name="connsiteY2" fmla="*/ 290644 h 409346"/>
                <a:gd name="connsiteX3" fmla="*/ 71217 w 557868"/>
                <a:gd name="connsiteY3" fmla="*/ 255034 h 409346"/>
                <a:gd name="connsiteX4" fmla="*/ 118695 w 557868"/>
                <a:gd name="connsiteY4" fmla="*/ 231293 h 409346"/>
                <a:gd name="connsiteX5" fmla="*/ 189912 w 557868"/>
                <a:gd name="connsiteY5" fmla="*/ 183813 h 409346"/>
                <a:gd name="connsiteX6" fmla="*/ 213651 w 557868"/>
                <a:gd name="connsiteY6" fmla="*/ 160072 h 409346"/>
                <a:gd name="connsiteX7" fmla="*/ 249260 w 557868"/>
                <a:gd name="connsiteY7" fmla="*/ 148202 h 409346"/>
                <a:gd name="connsiteX8" fmla="*/ 320477 w 557868"/>
                <a:gd name="connsiteY8" fmla="*/ 100721 h 409346"/>
                <a:gd name="connsiteX9" fmla="*/ 427303 w 557868"/>
                <a:gd name="connsiteY9" fmla="*/ 65111 h 409346"/>
                <a:gd name="connsiteX10" fmla="*/ 462912 w 557868"/>
                <a:gd name="connsiteY10" fmla="*/ 53241 h 409346"/>
                <a:gd name="connsiteX11" fmla="*/ 498520 w 557868"/>
                <a:gd name="connsiteY11" fmla="*/ 41370 h 409346"/>
                <a:gd name="connsiteX12" fmla="*/ 522260 w 557868"/>
                <a:gd name="connsiteY12" fmla="*/ 17630 h 409346"/>
                <a:gd name="connsiteX13" fmla="*/ 356086 w 557868"/>
                <a:gd name="connsiteY13" fmla="*/ 29500 h 409346"/>
                <a:gd name="connsiteX14" fmla="*/ 522260 w 557868"/>
                <a:gd name="connsiteY14" fmla="*/ 41370 h 409346"/>
                <a:gd name="connsiteX15" fmla="*/ 545999 w 557868"/>
                <a:gd name="connsiteY15" fmla="*/ 136332 h 409346"/>
                <a:gd name="connsiteX16" fmla="*/ 557868 w 557868"/>
                <a:gd name="connsiteY16" fmla="*/ 183813 h 409346"/>
                <a:gd name="connsiteX17" fmla="*/ 557868 w 557868"/>
                <a:gd name="connsiteY17" fmla="*/ 148202 h 40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7868" h="409346">
                  <a:moveTo>
                    <a:pt x="0" y="409346"/>
                  </a:moveTo>
                  <a:cubicBezTo>
                    <a:pt x="2554" y="396576"/>
                    <a:pt x="12788" y="332638"/>
                    <a:pt x="23739" y="314385"/>
                  </a:cubicBezTo>
                  <a:cubicBezTo>
                    <a:pt x="29497" y="304789"/>
                    <a:pt x="40487" y="299383"/>
                    <a:pt x="47478" y="290644"/>
                  </a:cubicBezTo>
                  <a:cubicBezTo>
                    <a:pt x="56389" y="279504"/>
                    <a:pt x="60258" y="264167"/>
                    <a:pt x="71217" y="255034"/>
                  </a:cubicBezTo>
                  <a:cubicBezTo>
                    <a:pt x="84810" y="243706"/>
                    <a:pt x="103522" y="240397"/>
                    <a:pt x="118695" y="231293"/>
                  </a:cubicBezTo>
                  <a:cubicBezTo>
                    <a:pt x="143160" y="216613"/>
                    <a:pt x="169738" y="203988"/>
                    <a:pt x="189912" y="183813"/>
                  </a:cubicBezTo>
                  <a:cubicBezTo>
                    <a:pt x="197825" y="175899"/>
                    <a:pt x="204055" y="165830"/>
                    <a:pt x="213651" y="160072"/>
                  </a:cubicBezTo>
                  <a:cubicBezTo>
                    <a:pt x="224380" y="153634"/>
                    <a:pt x="238323" y="154279"/>
                    <a:pt x="249260" y="148202"/>
                  </a:cubicBezTo>
                  <a:cubicBezTo>
                    <a:pt x="274201" y="134345"/>
                    <a:pt x="293410" y="109744"/>
                    <a:pt x="320477" y="100721"/>
                  </a:cubicBezTo>
                  <a:lnTo>
                    <a:pt x="427303" y="65111"/>
                  </a:lnTo>
                  <a:lnTo>
                    <a:pt x="462912" y="53241"/>
                  </a:lnTo>
                  <a:lnTo>
                    <a:pt x="498520" y="41370"/>
                  </a:lnTo>
                  <a:cubicBezTo>
                    <a:pt x="506433" y="33457"/>
                    <a:pt x="533412" y="18559"/>
                    <a:pt x="522260" y="17630"/>
                  </a:cubicBezTo>
                  <a:cubicBezTo>
                    <a:pt x="466919" y="13018"/>
                    <a:pt x="356086" y="-26032"/>
                    <a:pt x="356086" y="29500"/>
                  </a:cubicBezTo>
                  <a:cubicBezTo>
                    <a:pt x="356086" y="85032"/>
                    <a:pt x="466869" y="37413"/>
                    <a:pt x="522260" y="41370"/>
                  </a:cubicBezTo>
                  <a:lnTo>
                    <a:pt x="545999" y="136332"/>
                  </a:lnTo>
                  <a:cubicBezTo>
                    <a:pt x="549955" y="152159"/>
                    <a:pt x="557868" y="200127"/>
                    <a:pt x="557868" y="183813"/>
                  </a:cubicBezTo>
                  <a:lnTo>
                    <a:pt x="557868" y="148202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456991" y="3442354"/>
              <a:ext cx="367960" cy="391716"/>
            </a:xfrm>
            <a:custGeom>
              <a:avLst/>
              <a:gdLst>
                <a:gd name="connsiteX0" fmla="*/ 367960 w 367960"/>
                <a:gd name="connsiteY0" fmla="*/ 0 h 391716"/>
                <a:gd name="connsiteX1" fmla="*/ 344221 w 367960"/>
                <a:gd name="connsiteY1" fmla="*/ 59351 h 391716"/>
                <a:gd name="connsiteX2" fmla="*/ 296743 w 367960"/>
                <a:gd name="connsiteY2" fmla="*/ 118702 h 391716"/>
                <a:gd name="connsiteX3" fmla="*/ 273004 w 367960"/>
                <a:gd name="connsiteY3" fmla="*/ 154312 h 391716"/>
                <a:gd name="connsiteX4" fmla="*/ 249265 w 367960"/>
                <a:gd name="connsiteY4" fmla="*/ 178053 h 391716"/>
                <a:gd name="connsiteX5" fmla="*/ 225526 w 367960"/>
                <a:gd name="connsiteY5" fmla="*/ 213663 h 391716"/>
                <a:gd name="connsiteX6" fmla="*/ 201787 w 367960"/>
                <a:gd name="connsiteY6" fmla="*/ 237404 h 391716"/>
                <a:gd name="connsiteX7" fmla="*/ 178048 w 367960"/>
                <a:gd name="connsiteY7" fmla="*/ 273014 h 391716"/>
                <a:gd name="connsiteX8" fmla="*/ 106831 w 367960"/>
                <a:gd name="connsiteY8" fmla="*/ 320495 h 391716"/>
                <a:gd name="connsiteX9" fmla="*/ 71222 w 367960"/>
                <a:gd name="connsiteY9" fmla="*/ 344235 h 391716"/>
                <a:gd name="connsiteX10" fmla="*/ 47483 w 367960"/>
                <a:gd name="connsiteY10" fmla="*/ 367976 h 391716"/>
                <a:gd name="connsiteX11" fmla="*/ 11874 w 367960"/>
                <a:gd name="connsiteY11" fmla="*/ 379846 h 391716"/>
                <a:gd name="connsiteX12" fmla="*/ 5 w 367960"/>
                <a:gd name="connsiteY12" fmla="*/ 344235 h 391716"/>
                <a:gd name="connsiteX13" fmla="*/ 11874 w 367960"/>
                <a:gd name="connsiteY13" fmla="*/ 261144 h 391716"/>
                <a:gd name="connsiteX14" fmla="*/ 23744 w 367960"/>
                <a:gd name="connsiteY14" fmla="*/ 391716 h 391716"/>
                <a:gd name="connsiteX15" fmla="*/ 154309 w 367960"/>
                <a:gd name="connsiteY15" fmla="*/ 379846 h 391716"/>
                <a:gd name="connsiteX16" fmla="*/ 213656 w 367960"/>
                <a:gd name="connsiteY16" fmla="*/ 367976 h 39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7960" h="391716">
                  <a:moveTo>
                    <a:pt x="367960" y="0"/>
                  </a:moveTo>
                  <a:cubicBezTo>
                    <a:pt x="360047" y="19784"/>
                    <a:pt x="353750" y="40293"/>
                    <a:pt x="344221" y="59351"/>
                  </a:cubicBezTo>
                  <a:cubicBezTo>
                    <a:pt x="319868" y="108060"/>
                    <a:pt x="326181" y="81902"/>
                    <a:pt x="296743" y="118702"/>
                  </a:cubicBezTo>
                  <a:cubicBezTo>
                    <a:pt x="287832" y="129842"/>
                    <a:pt x="281915" y="143172"/>
                    <a:pt x="273004" y="154312"/>
                  </a:cubicBezTo>
                  <a:cubicBezTo>
                    <a:pt x="266013" y="163051"/>
                    <a:pt x="256256" y="169314"/>
                    <a:pt x="249265" y="178053"/>
                  </a:cubicBezTo>
                  <a:cubicBezTo>
                    <a:pt x="240354" y="189193"/>
                    <a:pt x="234437" y="202523"/>
                    <a:pt x="225526" y="213663"/>
                  </a:cubicBezTo>
                  <a:cubicBezTo>
                    <a:pt x="218535" y="222402"/>
                    <a:pt x="208778" y="228665"/>
                    <a:pt x="201787" y="237404"/>
                  </a:cubicBezTo>
                  <a:cubicBezTo>
                    <a:pt x="192876" y="248544"/>
                    <a:pt x="188784" y="263620"/>
                    <a:pt x="178048" y="273014"/>
                  </a:cubicBezTo>
                  <a:cubicBezTo>
                    <a:pt x="156577" y="291803"/>
                    <a:pt x="130570" y="304668"/>
                    <a:pt x="106831" y="320495"/>
                  </a:cubicBezTo>
                  <a:cubicBezTo>
                    <a:pt x="94961" y="328408"/>
                    <a:pt x="81309" y="334147"/>
                    <a:pt x="71222" y="344235"/>
                  </a:cubicBezTo>
                  <a:cubicBezTo>
                    <a:pt x="63309" y="352149"/>
                    <a:pt x="57079" y="362218"/>
                    <a:pt x="47483" y="367976"/>
                  </a:cubicBezTo>
                  <a:cubicBezTo>
                    <a:pt x="36754" y="374414"/>
                    <a:pt x="23744" y="375889"/>
                    <a:pt x="11874" y="379846"/>
                  </a:cubicBezTo>
                  <a:cubicBezTo>
                    <a:pt x="7918" y="367976"/>
                    <a:pt x="5" y="356747"/>
                    <a:pt x="5" y="344235"/>
                  </a:cubicBezTo>
                  <a:cubicBezTo>
                    <a:pt x="5" y="316257"/>
                    <a:pt x="-638" y="236119"/>
                    <a:pt x="11874" y="261144"/>
                  </a:cubicBezTo>
                  <a:cubicBezTo>
                    <a:pt x="31418" y="300234"/>
                    <a:pt x="19787" y="348192"/>
                    <a:pt x="23744" y="391716"/>
                  </a:cubicBezTo>
                  <a:cubicBezTo>
                    <a:pt x="67266" y="387759"/>
                    <a:pt x="111047" y="386027"/>
                    <a:pt x="154309" y="379846"/>
                  </a:cubicBezTo>
                  <a:cubicBezTo>
                    <a:pt x="254912" y="365474"/>
                    <a:pt x="141047" y="367976"/>
                    <a:pt x="213656" y="367976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715167" y="3406743"/>
              <a:ext cx="403565" cy="357204"/>
            </a:xfrm>
            <a:custGeom>
              <a:avLst/>
              <a:gdLst>
                <a:gd name="connsiteX0" fmla="*/ 0 w 403565"/>
                <a:gd name="connsiteY0" fmla="*/ 0 h 357204"/>
                <a:gd name="connsiteX1" fmla="*/ 11870 w 403565"/>
                <a:gd name="connsiteY1" fmla="*/ 83092 h 357204"/>
                <a:gd name="connsiteX2" fmla="*/ 106826 w 403565"/>
                <a:gd name="connsiteY2" fmla="*/ 166183 h 357204"/>
                <a:gd name="connsiteX3" fmla="*/ 154304 w 403565"/>
                <a:gd name="connsiteY3" fmla="*/ 189923 h 357204"/>
                <a:gd name="connsiteX4" fmla="*/ 189913 w 403565"/>
                <a:gd name="connsiteY4" fmla="*/ 201794 h 357204"/>
                <a:gd name="connsiteX5" fmla="*/ 225522 w 403565"/>
                <a:gd name="connsiteY5" fmla="*/ 225534 h 357204"/>
                <a:gd name="connsiteX6" fmla="*/ 308608 w 403565"/>
                <a:gd name="connsiteY6" fmla="*/ 249274 h 357204"/>
                <a:gd name="connsiteX7" fmla="*/ 391695 w 403565"/>
                <a:gd name="connsiteY7" fmla="*/ 273015 h 357204"/>
                <a:gd name="connsiteX8" fmla="*/ 367956 w 403565"/>
                <a:gd name="connsiteY8" fmla="*/ 201794 h 357204"/>
                <a:gd name="connsiteX9" fmla="*/ 403565 w 403565"/>
                <a:gd name="connsiteY9" fmla="*/ 273015 h 357204"/>
                <a:gd name="connsiteX10" fmla="*/ 332348 w 403565"/>
                <a:gd name="connsiteY10" fmla="*/ 356106 h 357204"/>
                <a:gd name="connsiteX11" fmla="*/ 320478 w 403565"/>
                <a:gd name="connsiteY11" fmla="*/ 356106 h 35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565" h="357204">
                  <a:moveTo>
                    <a:pt x="0" y="0"/>
                  </a:moveTo>
                  <a:cubicBezTo>
                    <a:pt x="3957" y="27697"/>
                    <a:pt x="-642" y="58067"/>
                    <a:pt x="11870" y="83092"/>
                  </a:cubicBezTo>
                  <a:cubicBezTo>
                    <a:pt x="25001" y="109355"/>
                    <a:pt x="76648" y="148938"/>
                    <a:pt x="106826" y="166183"/>
                  </a:cubicBezTo>
                  <a:cubicBezTo>
                    <a:pt x="122189" y="174962"/>
                    <a:pt x="138041" y="182953"/>
                    <a:pt x="154304" y="189923"/>
                  </a:cubicBezTo>
                  <a:cubicBezTo>
                    <a:pt x="165804" y="194852"/>
                    <a:pt x="178722" y="196198"/>
                    <a:pt x="189913" y="201794"/>
                  </a:cubicBezTo>
                  <a:cubicBezTo>
                    <a:pt x="202672" y="208174"/>
                    <a:pt x="212762" y="219154"/>
                    <a:pt x="225522" y="225534"/>
                  </a:cubicBezTo>
                  <a:cubicBezTo>
                    <a:pt x="244495" y="235021"/>
                    <a:pt x="290859" y="244203"/>
                    <a:pt x="308608" y="249274"/>
                  </a:cubicBezTo>
                  <a:cubicBezTo>
                    <a:pt x="427846" y="283343"/>
                    <a:pt x="243220" y="235891"/>
                    <a:pt x="391695" y="273015"/>
                  </a:cubicBezTo>
                  <a:cubicBezTo>
                    <a:pt x="383782" y="249275"/>
                    <a:pt x="354075" y="180972"/>
                    <a:pt x="367956" y="201794"/>
                  </a:cubicBezTo>
                  <a:cubicBezTo>
                    <a:pt x="398635" y="247815"/>
                    <a:pt x="387184" y="223870"/>
                    <a:pt x="403565" y="273015"/>
                  </a:cubicBezTo>
                  <a:cubicBezTo>
                    <a:pt x="377895" y="311522"/>
                    <a:pt x="373465" y="323211"/>
                    <a:pt x="332348" y="356106"/>
                  </a:cubicBezTo>
                  <a:cubicBezTo>
                    <a:pt x="329258" y="358578"/>
                    <a:pt x="324435" y="356106"/>
                    <a:pt x="320478" y="356106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45742" y="3311664"/>
              <a:ext cx="398511" cy="178171"/>
            </a:xfrm>
            <a:custGeom>
              <a:avLst/>
              <a:gdLst>
                <a:gd name="connsiteX0" fmla="*/ 398511 w 398511"/>
                <a:gd name="connsiteY0" fmla="*/ 178171 h 178171"/>
                <a:gd name="connsiteX1" fmla="*/ 339163 w 398511"/>
                <a:gd name="connsiteY1" fmla="*/ 142560 h 178171"/>
                <a:gd name="connsiteX2" fmla="*/ 303555 w 398511"/>
                <a:gd name="connsiteY2" fmla="*/ 118820 h 178171"/>
                <a:gd name="connsiteX3" fmla="*/ 232338 w 398511"/>
                <a:gd name="connsiteY3" fmla="*/ 95079 h 178171"/>
                <a:gd name="connsiteX4" fmla="*/ 208598 w 398511"/>
                <a:gd name="connsiteY4" fmla="*/ 71339 h 178171"/>
                <a:gd name="connsiteX5" fmla="*/ 137381 w 398511"/>
                <a:gd name="connsiteY5" fmla="*/ 47599 h 178171"/>
                <a:gd name="connsiteX6" fmla="*/ 101773 w 398511"/>
                <a:gd name="connsiteY6" fmla="*/ 35728 h 178171"/>
                <a:gd name="connsiteX7" fmla="*/ 18686 w 398511"/>
                <a:gd name="connsiteY7" fmla="*/ 11988 h 178171"/>
                <a:gd name="connsiteX8" fmla="*/ 6816 w 398511"/>
                <a:gd name="connsiteY8" fmla="*/ 11988 h 178171"/>
                <a:gd name="connsiteX9" fmla="*/ 30555 w 398511"/>
                <a:gd name="connsiteY9" fmla="*/ 154430 h 1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511" h="178171">
                  <a:moveTo>
                    <a:pt x="398511" y="178171"/>
                  </a:moveTo>
                  <a:cubicBezTo>
                    <a:pt x="378728" y="166301"/>
                    <a:pt x="358727" y="154788"/>
                    <a:pt x="339163" y="142560"/>
                  </a:cubicBezTo>
                  <a:cubicBezTo>
                    <a:pt x="327066" y="134999"/>
                    <a:pt x="316591" y="124614"/>
                    <a:pt x="303555" y="118820"/>
                  </a:cubicBezTo>
                  <a:cubicBezTo>
                    <a:pt x="280689" y="108656"/>
                    <a:pt x="232338" y="95079"/>
                    <a:pt x="232338" y="95079"/>
                  </a:cubicBezTo>
                  <a:cubicBezTo>
                    <a:pt x="224425" y="87166"/>
                    <a:pt x="218608" y="76344"/>
                    <a:pt x="208598" y="71339"/>
                  </a:cubicBezTo>
                  <a:cubicBezTo>
                    <a:pt x="186217" y="60148"/>
                    <a:pt x="161120" y="55513"/>
                    <a:pt x="137381" y="47599"/>
                  </a:cubicBezTo>
                  <a:cubicBezTo>
                    <a:pt x="125512" y="43642"/>
                    <a:pt x="113911" y="38763"/>
                    <a:pt x="101773" y="35728"/>
                  </a:cubicBezTo>
                  <a:cubicBezTo>
                    <a:pt x="42156" y="20823"/>
                    <a:pt x="69770" y="29017"/>
                    <a:pt x="18686" y="11988"/>
                  </a:cubicBezTo>
                  <a:cubicBezTo>
                    <a:pt x="69770" y="-5041"/>
                    <a:pt x="66432" y="-2917"/>
                    <a:pt x="6816" y="11988"/>
                  </a:cubicBezTo>
                  <a:cubicBezTo>
                    <a:pt x="19015" y="158373"/>
                    <a:pt x="-28959" y="154430"/>
                    <a:pt x="30555" y="154430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483729" y="3250233"/>
              <a:ext cx="445236" cy="239602"/>
            </a:xfrm>
            <a:custGeom>
              <a:avLst/>
              <a:gdLst>
                <a:gd name="connsiteX0" fmla="*/ 0 w 445236"/>
                <a:gd name="connsiteY0" fmla="*/ 239602 h 239602"/>
                <a:gd name="connsiteX1" fmla="*/ 71218 w 445236"/>
                <a:gd name="connsiteY1" fmla="*/ 144640 h 239602"/>
                <a:gd name="connsiteX2" fmla="*/ 106826 w 445236"/>
                <a:gd name="connsiteY2" fmla="*/ 132770 h 239602"/>
                <a:gd name="connsiteX3" fmla="*/ 189913 w 445236"/>
                <a:gd name="connsiteY3" fmla="*/ 85289 h 239602"/>
                <a:gd name="connsiteX4" fmla="*/ 308608 w 445236"/>
                <a:gd name="connsiteY4" fmla="*/ 49679 h 239602"/>
                <a:gd name="connsiteX5" fmla="*/ 344217 w 445236"/>
                <a:gd name="connsiteY5" fmla="*/ 37809 h 239602"/>
                <a:gd name="connsiteX6" fmla="*/ 379826 w 445236"/>
                <a:gd name="connsiteY6" fmla="*/ 14068 h 239602"/>
                <a:gd name="connsiteX7" fmla="*/ 308608 w 445236"/>
                <a:gd name="connsiteY7" fmla="*/ 14068 h 239602"/>
                <a:gd name="connsiteX8" fmla="*/ 344217 w 445236"/>
                <a:gd name="connsiteY8" fmla="*/ 25938 h 239602"/>
                <a:gd name="connsiteX9" fmla="*/ 439173 w 445236"/>
                <a:gd name="connsiteY9" fmla="*/ 37809 h 239602"/>
                <a:gd name="connsiteX10" fmla="*/ 427304 w 445236"/>
                <a:gd name="connsiteY10" fmla="*/ 109030 h 239602"/>
                <a:gd name="connsiteX11" fmla="*/ 415434 w 445236"/>
                <a:gd name="connsiteY11" fmla="*/ 144640 h 239602"/>
                <a:gd name="connsiteX12" fmla="*/ 415434 w 445236"/>
                <a:gd name="connsiteY12" fmla="*/ 120900 h 23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236" h="239602">
                  <a:moveTo>
                    <a:pt x="0" y="239602"/>
                  </a:moveTo>
                  <a:cubicBezTo>
                    <a:pt x="20458" y="205503"/>
                    <a:pt x="36603" y="167718"/>
                    <a:pt x="71218" y="144640"/>
                  </a:cubicBezTo>
                  <a:cubicBezTo>
                    <a:pt x="81628" y="137700"/>
                    <a:pt x="95636" y="138365"/>
                    <a:pt x="106826" y="132770"/>
                  </a:cubicBezTo>
                  <a:cubicBezTo>
                    <a:pt x="192470" y="89946"/>
                    <a:pt x="85876" y="126906"/>
                    <a:pt x="189913" y="85289"/>
                  </a:cubicBezTo>
                  <a:cubicBezTo>
                    <a:pt x="260424" y="57083"/>
                    <a:pt x="247403" y="67167"/>
                    <a:pt x="308608" y="49679"/>
                  </a:cubicBezTo>
                  <a:cubicBezTo>
                    <a:pt x="320638" y="46242"/>
                    <a:pt x="332347" y="41766"/>
                    <a:pt x="344217" y="37809"/>
                  </a:cubicBezTo>
                  <a:cubicBezTo>
                    <a:pt x="356087" y="29895"/>
                    <a:pt x="379826" y="28334"/>
                    <a:pt x="379826" y="14068"/>
                  </a:cubicBezTo>
                  <a:cubicBezTo>
                    <a:pt x="379826" y="-17585"/>
                    <a:pt x="308608" y="14068"/>
                    <a:pt x="308608" y="14068"/>
                  </a:cubicBezTo>
                  <a:cubicBezTo>
                    <a:pt x="320478" y="18025"/>
                    <a:pt x="331907" y="23700"/>
                    <a:pt x="344217" y="25938"/>
                  </a:cubicBezTo>
                  <a:cubicBezTo>
                    <a:pt x="375601" y="31645"/>
                    <a:pt x="416618" y="15253"/>
                    <a:pt x="439173" y="37809"/>
                  </a:cubicBezTo>
                  <a:cubicBezTo>
                    <a:pt x="456191" y="54828"/>
                    <a:pt x="432525" y="85535"/>
                    <a:pt x="427304" y="109030"/>
                  </a:cubicBezTo>
                  <a:cubicBezTo>
                    <a:pt x="424590" y="121244"/>
                    <a:pt x="424281" y="135793"/>
                    <a:pt x="415434" y="144640"/>
                  </a:cubicBezTo>
                  <a:lnTo>
                    <a:pt x="415434" y="120900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732985" y="3406743"/>
              <a:ext cx="296743" cy="308625"/>
            </a:xfrm>
            <a:custGeom>
              <a:avLst/>
              <a:gdLst>
                <a:gd name="connsiteX0" fmla="*/ 296743 w 296743"/>
                <a:gd name="connsiteY0" fmla="*/ 0 h 308625"/>
                <a:gd name="connsiteX1" fmla="*/ 284874 w 296743"/>
                <a:gd name="connsiteY1" fmla="*/ 59351 h 308625"/>
                <a:gd name="connsiteX2" fmla="*/ 225526 w 296743"/>
                <a:gd name="connsiteY2" fmla="*/ 106832 h 308625"/>
                <a:gd name="connsiteX3" fmla="*/ 189917 w 296743"/>
                <a:gd name="connsiteY3" fmla="*/ 142443 h 308625"/>
                <a:gd name="connsiteX4" fmla="*/ 154309 w 296743"/>
                <a:gd name="connsiteY4" fmla="*/ 154313 h 308625"/>
                <a:gd name="connsiteX5" fmla="*/ 118700 w 296743"/>
                <a:gd name="connsiteY5" fmla="*/ 178053 h 308625"/>
                <a:gd name="connsiteX6" fmla="*/ 11874 w 296743"/>
                <a:gd name="connsiteY6" fmla="*/ 225534 h 308625"/>
                <a:gd name="connsiteX7" fmla="*/ 5 w 296743"/>
                <a:gd name="connsiteY7" fmla="*/ 189923 h 308625"/>
                <a:gd name="connsiteX8" fmla="*/ 11874 w 296743"/>
                <a:gd name="connsiteY8" fmla="*/ 154313 h 308625"/>
                <a:gd name="connsiteX9" fmla="*/ 23744 w 296743"/>
                <a:gd name="connsiteY9" fmla="*/ 189923 h 308625"/>
                <a:gd name="connsiteX10" fmla="*/ 11874 w 296743"/>
                <a:gd name="connsiteY10" fmla="*/ 225534 h 308625"/>
                <a:gd name="connsiteX11" fmla="*/ 154309 w 296743"/>
                <a:gd name="connsiteY11" fmla="*/ 249274 h 308625"/>
                <a:gd name="connsiteX12" fmla="*/ 213657 w 296743"/>
                <a:gd name="connsiteY12" fmla="*/ 237404 h 308625"/>
                <a:gd name="connsiteX13" fmla="*/ 237396 w 296743"/>
                <a:gd name="connsiteY13" fmla="*/ 296755 h 308625"/>
                <a:gd name="connsiteX14" fmla="*/ 261135 w 296743"/>
                <a:gd name="connsiteY14" fmla="*/ 308625 h 30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743" h="308625">
                  <a:moveTo>
                    <a:pt x="296743" y="0"/>
                  </a:moveTo>
                  <a:cubicBezTo>
                    <a:pt x="292787" y="19784"/>
                    <a:pt x="292821" y="40807"/>
                    <a:pt x="284874" y="59351"/>
                  </a:cubicBezTo>
                  <a:cubicBezTo>
                    <a:pt x="277199" y="77260"/>
                    <a:pt x="237111" y="97178"/>
                    <a:pt x="225526" y="106832"/>
                  </a:cubicBezTo>
                  <a:cubicBezTo>
                    <a:pt x="212630" y="117579"/>
                    <a:pt x="203884" y="133131"/>
                    <a:pt x="189917" y="142443"/>
                  </a:cubicBezTo>
                  <a:cubicBezTo>
                    <a:pt x="179507" y="149383"/>
                    <a:pt x="165499" y="148718"/>
                    <a:pt x="154309" y="154313"/>
                  </a:cubicBezTo>
                  <a:cubicBezTo>
                    <a:pt x="141549" y="160693"/>
                    <a:pt x="131736" y="172259"/>
                    <a:pt x="118700" y="178053"/>
                  </a:cubicBezTo>
                  <a:cubicBezTo>
                    <a:pt x="-8426" y="234557"/>
                    <a:pt x="92462" y="171807"/>
                    <a:pt x="11874" y="225534"/>
                  </a:cubicBezTo>
                  <a:cubicBezTo>
                    <a:pt x="7918" y="213664"/>
                    <a:pt x="5" y="202435"/>
                    <a:pt x="5" y="189923"/>
                  </a:cubicBezTo>
                  <a:cubicBezTo>
                    <a:pt x="5" y="177411"/>
                    <a:pt x="-638" y="154313"/>
                    <a:pt x="11874" y="154313"/>
                  </a:cubicBezTo>
                  <a:cubicBezTo>
                    <a:pt x="24386" y="154313"/>
                    <a:pt x="19787" y="178053"/>
                    <a:pt x="23744" y="189923"/>
                  </a:cubicBezTo>
                  <a:cubicBezTo>
                    <a:pt x="19787" y="201793"/>
                    <a:pt x="11874" y="213022"/>
                    <a:pt x="11874" y="225534"/>
                  </a:cubicBezTo>
                  <a:cubicBezTo>
                    <a:pt x="11874" y="304938"/>
                    <a:pt x="101010" y="254120"/>
                    <a:pt x="154309" y="249274"/>
                  </a:cubicBezTo>
                  <a:cubicBezTo>
                    <a:pt x="174092" y="245317"/>
                    <a:pt x="196141" y="227394"/>
                    <a:pt x="213657" y="237404"/>
                  </a:cubicBezTo>
                  <a:cubicBezTo>
                    <a:pt x="232157" y="247976"/>
                    <a:pt x="225577" y="279026"/>
                    <a:pt x="237396" y="296755"/>
                  </a:cubicBezTo>
                  <a:cubicBezTo>
                    <a:pt x="242303" y="304116"/>
                    <a:pt x="253222" y="304668"/>
                    <a:pt x="261135" y="308625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7109857" y="3513575"/>
              <a:ext cx="249260" cy="383713"/>
            </a:xfrm>
            <a:custGeom>
              <a:avLst/>
              <a:gdLst>
                <a:gd name="connsiteX0" fmla="*/ 0 w 249260"/>
                <a:gd name="connsiteY0" fmla="*/ 0 h 383713"/>
                <a:gd name="connsiteX1" fmla="*/ 71217 w 249260"/>
                <a:gd name="connsiteY1" fmla="*/ 94962 h 383713"/>
                <a:gd name="connsiteX2" fmla="*/ 83087 w 249260"/>
                <a:gd name="connsiteY2" fmla="*/ 130572 h 383713"/>
                <a:gd name="connsiteX3" fmla="*/ 130565 w 249260"/>
                <a:gd name="connsiteY3" fmla="*/ 213663 h 383713"/>
                <a:gd name="connsiteX4" fmla="*/ 154304 w 249260"/>
                <a:gd name="connsiteY4" fmla="*/ 284885 h 383713"/>
                <a:gd name="connsiteX5" fmla="*/ 166174 w 249260"/>
                <a:gd name="connsiteY5" fmla="*/ 320495 h 383713"/>
                <a:gd name="connsiteX6" fmla="*/ 189913 w 249260"/>
                <a:gd name="connsiteY6" fmla="*/ 273014 h 383713"/>
                <a:gd name="connsiteX7" fmla="*/ 213652 w 249260"/>
                <a:gd name="connsiteY7" fmla="*/ 237404 h 383713"/>
                <a:gd name="connsiteX8" fmla="*/ 249260 w 249260"/>
                <a:gd name="connsiteY8" fmla="*/ 166183 h 383713"/>
                <a:gd name="connsiteX9" fmla="*/ 213652 w 249260"/>
                <a:gd name="connsiteY9" fmla="*/ 261144 h 383713"/>
                <a:gd name="connsiteX10" fmla="*/ 189913 w 249260"/>
                <a:gd name="connsiteY10" fmla="*/ 284885 h 383713"/>
                <a:gd name="connsiteX11" fmla="*/ 166174 w 249260"/>
                <a:gd name="connsiteY11" fmla="*/ 379846 h 383713"/>
                <a:gd name="connsiteX12" fmla="*/ 118695 w 249260"/>
                <a:gd name="connsiteY12" fmla="*/ 332365 h 383713"/>
                <a:gd name="connsiteX13" fmla="*/ 83087 w 249260"/>
                <a:gd name="connsiteY13" fmla="*/ 308625 h 383713"/>
                <a:gd name="connsiteX14" fmla="*/ 47478 w 249260"/>
                <a:gd name="connsiteY14" fmla="*/ 273014 h 383713"/>
                <a:gd name="connsiteX15" fmla="*/ 47478 w 249260"/>
                <a:gd name="connsiteY15" fmla="*/ 284885 h 38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260" h="383713">
                  <a:moveTo>
                    <a:pt x="0" y="0"/>
                  </a:moveTo>
                  <a:cubicBezTo>
                    <a:pt x="11650" y="14563"/>
                    <a:pt x="58618" y="69764"/>
                    <a:pt x="71217" y="94962"/>
                  </a:cubicBezTo>
                  <a:cubicBezTo>
                    <a:pt x="76812" y="106153"/>
                    <a:pt x="77492" y="119381"/>
                    <a:pt x="83087" y="130572"/>
                  </a:cubicBezTo>
                  <a:cubicBezTo>
                    <a:pt x="125906" y="216213"/>
                    <a:pt x="88954" y="109630"/>
                    <a:pt x="130565" y="213663"/>
                  </a:cubicBezTo>
                  <a:cubicBezTo>
                    <a:pt x="139858" y="236898"/>
                    <a:pt x="146391" y="261144"/>
                    <a:pt x="154304" y="284885"/>
                  </a:cubicBezTo>
                  <a:lnTo>
                    <a:pt x="166174" y="320495"/>
                  </a:lnTo>
                  <a:cubicBezTo>
                    <a:pt x="174087" y="304668"/>
                    <a:pt x="181134" y="288378"/>
                    <a:pt x="189913" y="273014"/>
                  </a:cubicBezTo>
                  <a:cubicBezTo>
                    <a:pt x="196991" y="260628"/>
                    <a:pt x="207273" y="250164"/>
                    <a:pt x="213652" y="237404"/>
                  </a:cubicBezTo>
                  <a:cubicBezTo>
                    <a:pt x="262793" y="139116"/>
                    <a:pt x="181229" y="268235"/>
                    <a:pt x="249260" y="166183"/>
                  </a:cubicBezTo>
                  <a:cubicBezTo>
                    <a:pt x="238822" y="207939"/>
                    <a:pt x="238480" y="223900"/>
                    <a:pt x="213652" y="261144"/>
                  </a:cubicBezTo>
                  <a:cubicBezTo>
                    <a:pt x="207445" y="270456"/>
                    <a:pt x="197826" y="276971"/>
                    <a:pt x="189913" y="284885"/>
                  </a:cubicBezTo>
                  <a:cubicBezTo>
                    <a:pt x="182000" y="316539"/>
                    <a:pt x="189245" y="402918"/>
                    <a:pt x="166174" y="379846"/>
                  </a:cubicBezTo>
                  <a:lnTo>
                    <a:pt x="118695" y="332365"/>
                  </a:lnTo>
                  <a:cubicBezTo>
                    <a:pt x="108608" y="322278"/>
                    <a:pt x="94046" y="317758"/>
                    <a:pt x="83087" y="308625"/>
                  </a:cubicBezTo>
                  <a:cubicBezTo>
                    <a:pt x="70191" y="297878"/>
                    <a:pt x="61445" y="282326"/>
                    <a:pt x="47478" y="273014"/>
                  </a:cubicBezTo>
                  <a:cubicBezTo>
                    <a:pt x="44186" y="270819"/>
                    <a:pt x="47478" y="280928"/>
                    <a:pt x="47478" y="284885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08075" y="3549186"/>
              <a:ext cx="189912" cy="415456"/>
            </a:xfrm>
            <a:custGeom>
              <a:avLst/>
              <a:gdLst>
                <a:gd name="connsiteX0" fmla="*/ 189912 w 189912"/>
                <a:gd name="connsiteY0" fmla="*/ 415456 h 415456"/>
                <a:gd name="connsiteX1" fmla="*/ 154304 w 189912"/>
                <a:gd name="connsiteY1" fmla="*/ 356105 h 415456"/>
                <a:gd name="connsiteX2" fmla="*/ 118695 w 189912"/>
                <a:gd name="connsiteY2" fmla="*/ 332365 h 415456"/>
                <a:gd name="connsiteX3" fmla="*/ 94956 w 189912"/>
                <a:gd name="connsiteY3" fmla="*/ 308624 h 415456"/>
                <a:gd name="connsiteX4" fmla="*/ 59347 w 189912"/>
                <a:gd name="connsiteY4" fmla="*/ 154312 h 415456"/>
                <a:gd name="connsiteX5" fmla="*/ 35608 w 189912"/>
                <a:gd name="connsiteY5" fmla="*/ 35610 h 415456"/>
                <a:gd name="connsiteX6" fmla="*/ 11869 w 189912"/>
                <a:gd name="connsiteY6" fmla="*/ 71221 h 415456"/>
                <a:gd name="connsiteX7" fmla="*/ 0 w 189912"/>
                <a:gd name="connsiteY7" fmla="*/ 118701 h 415456"/>
                <a:gd name="connsiteX8" fmla="*/ 23739 w 189912"/>
                <a:gd name="connsiteY8" fmla="*/ 23740 h 415456"/>
                <a:gd name="connsiteX9" fmla="*/ 59347 w 189912"/>
                <a:gd name="connsiteY9" fmla="*/ 0 h 415456"/>
                <a:gd name="connsiteX10" fmla="*/ 94956 w 189912"/>
                <a:gd name="connsiteY10" fmla="*/ 11870 h 415456"/>
                <a:gd name="connsiteX11" fmla="*/ 166173 w 189912"/>
                <a:gd name="connsiteY11" fmla="*/ 59351 h 41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912" h="415456">
                  <a:moveTo>
                    <a:pt x="189912" y="415456"/>
                  </a:moveTo>
                  <a:cubicBezTo>
                    <a:pt x="178043" y="395672"/>
                    <a:pt x="169318" y="373622"/>
                    <a:pt x="154304" y="356105"/>
                  </a:cubicBezTo>
                  <a:cubicBezTo>
                    <a:pt x="145020" y="345273"/>
                    <a:pt x="129834" y="341277"/>
                    <a:pt x="118695" y="332365"/>
                  </a:cubicBezTo>
                  <a:cubicBezTo>
                    <a:pt x="109956" y="325374"/>
                    <a:pt x="102869" y="316538"/>
                    <a:pt x="94956" y="308624"/>
                  </a:cubicBezTo>
                  <a:cubicBezTo>
                    <a:pt x="55480" y="190189"/>
                    <a:pt x="82459" y="285287"/>
                    <a:pt x="59347" y="154312"/>
                  </a:cubicBezTo>
                  <a:cubicBezTo>
                    <a:pt x="52335" y="114575"/>
                    <a:pt x="35608" y="35610"/>
                    <a:pt x="35608" y="35610"/>
                  </a:cubicBezTo>
                  <a:cubicBezTo>
                    <a:pt x="27695" y="47480"/>
                    <a:pt x="17488" y="58108"/>
                    <a:pt x="11869" y="71221"/>
                  </a:cubicBezTo>
                  <a:cubicBezTo>
                    <a:pt x="5443" y="86216"/>
                    <a:pt x="0" y="135015"/>
                    <a:pt x="0" y="118701"/>
                  </a:cubicBezTo>
                  <a:cubicBezTo>
                    <a:pt x="0" y="116482"/>
                    <a:pt x="14372" y="35449"/>
                    <a:pt x="23739" y="23740"/>
                  </a:cubicBezTo>
                  <a:cubicBezTo>
                    <a:pt x="32650" y="12600"/>
                    <a:pt x="47478" y="7913"/>
                    <a:pt x="59347" y="0"/>
                  </a:cubicBezTo>
                  <a:cubicBezTo>
                    <a:pt x="71217" y="3957"/>
                    <a:pt x="84947" y="4363"/>
                    <a:pt x="94956" y="11870"/>
                  </a:cubicBezTo>
                  <a:cubicBezTo>
                    <a:pt x="167304" y="66133"/>
                    <a:pt x="132713" y="92814"/>
                    <a:pt x="166173" y="59351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39816" y="3952772"/>
              <a:ext cx="1044520" cy="284884"/>
            </a:xfrm>
            <a:custGeom>
              <a:avLst/>
              <a:gdLst>
                <a:gd name="connsiteX0" fmla="*/ 0 w 1044520"/>
                <a:gd name="connsiteY0" fmla="*/ 0 h 284884"/>
                <a:gd name="connsiteX1" fmla="*/ 59347 w 1044520"/>
                <a:gd name="connsiteY1" fmla="*/ 35611 h 284884"/>
                <a:gd name="connsiteX2" fmla="*/ 130565 w 1044520"/>
                <a:gd name="connsiteY2" fmla="*/ 47481 h 284884"/>
                <a:gd name="connsiteX3" fmla="*/ 189912 w 1044520"/>
                <a:gd name="connsiteY3" fmla="*/ 59351 h 284884"/>
                <a:gd name="connsiteX4" fmla="*/ 284869 w 1044520"/>
                <a:gd name="connsiteY4" fmla="*/ 83091 h 284884"/>
                <a:gd name="connsiteX5" fmla="*/ 486651 w 1044520"/>
                <a:gd name="connsiteY5" fmla="*/ 106832 h 284884"/>
                <a:gd name="connsiteX6" fmla="*/ 795259 w 1044520"/>
                <a:gd name="connsiteY6" fmla="*/ 142442 h 284884"/>
                <a:gd name="connsiteX7" fmla="*/ 854607 w 1044520"/>
                <a:gd name="connsiteY7" fmla="*/ 154312 h 284884"/>
                <a:gd name="connsiteX8" fmla="*/ 902085 w 1044520"/>
                <a:gd name="connsiteY8" fmla="*/ 166183 h 284884"/>
                <a:gd name="connsiteX9" fmla="*/ 1032650 w 1044520"/>
                <a:gd name="connsiteY9" fmla="*/ 178053 h 284884"/>
                <a:gd name="connsiteX10" fmla="*/ 1008911 w 1044520"/>
                <a:gd name="connsiteY10" fmla="*/ 154312 h 284884"/>
                <a:gd name="connsiteX11" fmla="*/ 937694 w 1044520"/>
                <a:gd name="connsiteY11" fmla="*/ 106832 h 284884"/>
                <a:gd name="connsiteX12" fmla="*/ 1008911 w 1044520"/>
                <a:gd name="connsiteY12" fmla="*/ 178053 h 284884"/>
                <a:gd name="connsiteX13" fmla="*/ 1044520 w 1044520"/>
                <a:gd name="connsiteY13" fmla="*/ 213663 h 284884"/>
                <a:gd name="connsiteX14" fmla="*/ 973302 w 1044520"/>
                <a:gd name="connsiteY14" fmla="*/ 249274 h 284884"/>
                <a:gd name="connsiteX15" fmla="*/ 937694 w 1044520"/>
                <a:gd name="connsiteY15" fmla="*/ 261144 h 284884"/>
                <a:gd name="connsiteX16" fmla="*/ 902085 w 1044520"/>
                <a:gd name="connsiteY16" fmla="*/ 284884 h 28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4520" h="284884">
                  <a:moveTo>
                    <a:pt x="0" y="0"/>
                  </a:moveTo>
                  <a:cubicBezTo>
                    <a:pt x="19782" y="11870"/>
                    <a:pt x="37666" y="27726"/>
                    <a:pt x="59347" y="35611"/>
                  </a:cubicBezTo>
                  <a:cubicBezTo>
                    <a:pt x="81965" y="43836"/>
                    <a:pt x="106886" y="43176"/>
                    <a:pt x="130565" y="47481"/>
                  </a:cubicBezTo>
                  <a:cubicBezTo>
                    <a:pt x="150414" y="51090"/>
                    <a:pt x="170255" y="54814"/>
                    <a:pt x="189912" y="59351"/>
                  </a:cubicBezTo>
                  <a:cubicBezTo>
                    <a:pt x="221703" y="66688"/>
                    <a:pt x="252494" y="79044"/>
                    <a:pt x="284869" y="83091"/>
                  </a:cubicBezTo>
                  <a:cubicBezTo>
                    <a:pt x="378795" y="94832"/>
                    <a:pt x="389209" y="96574"/>
                    <a:pt x="486651" y="106832"/>
                  </a:cubicBezTo>
                  <a:cubicBezTo>
                    <a:pt x="589575" y="117667"/>
                    <a:pt x="693082" y="125412"/>
                    <a:pt x="795259" y="142442"/>
                  </a:cubicBezTo>
                  <a:cubicBezTo>
                    <a:pt x="815159" y="145759"/>
                    <a:pt x="834913" y="149935"/>
                    <a:pt x="854607" y="154312"/>
                  </a:cubicBezTo>
                  <a:cubicBezTo>
                    <a:pt x="870532" y="157851"/>
                    <a:pt x="885915" y="164027"/>
                    <a:pt x="902085" y="166183"/>
                  </a:cubicBezTo>
                  <a:cubicBezTo>
                    <a:pt x="945403" y="171959"/>
                    <a:pt x="989128" y="174096"/>
                    <a:pt x="1032650" y="178053"/>
                  </a:cubicBezTo>
                  <a:cubicBezTo>
                    <a:pt x="1024737" y="170139"/>
                    <a:pt x="1017864" y="161027"/>
                    <a:pt x="1008911" y="154312"/>
                  </a:cubicBezTo>
                  <a:cubicBezTo>
                    <a:pt x="986087" y="137193"/>
                    <a:pt x="917520" y="86657"/>
                    <a:pt x="937694" y="106832"/>
                  </a:cubicBezTo>
                  <a:lnTo>
                    <a:pt x="1008911" y="178053"/>
                  </a:lnTo>
                  <a:lnTo>
                    <a:pt x="1044520" y="213663"/>
                  </a:lnTo>
                  <a:cubicBezTo>
                    <a:pt x="1020781" y="225533"/>
                    <a:pt x="997556" y="238494"/>
                    <a:pt x="973302" y="249274"/>
                  </a:cubicBezTo>
                  <a:cubicBezTo>
                    <a:pt x="961869" y="254356"/>
                    <a:pt x="948884" y="255549"/>
                    <a:pt x="937694" y="261144"/>
                  </a:cubicBezTo>
                  <a:cubicBezTo>
                    <a:pt x="924934" y="267524"/>
                    <a:pt x="902085" y="284884"/>
                    <a:pt x="902085" y="284884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792337" y="4107084"/>
              <a:ext cx="1008912" cy="261144"/>
            </a:xfrm>
            <a:custGeom>
              <a:avLst/>
              <a:gdLst>
                <a:gd name="connsiteX0" fmla="*/ 1008912 w 1008912"/>
                <a:gd name="connsiteY0" fmla="*/ 225534 h 261144"/>
                <a:gd name="connsiteX1" fmla="*/ 949564 w 1008912"/>
                <a:gd name="connsiteY1" fmla="*/ 237404 h 261144"/>
                <a:gd name="connsiteX2" fmla="*/ 902086 w 1008912"/>
                <a:gd name="connsiteY2" fmla="*/ 249274 h 261144"/>
                <a:gd name="connsiteX3" fmla="*/ 795260 w 1008912"/>
                <a:gd name="connsiteY3" fmla="*/ 261144 h 261144"/>
                <a:gd name="connsiteX4" fmla="*/ 652825 w 1008912"/>
                <a:gd name="connsiteY4" fmla="*/ 249274 h 261144"/>
                <a:gd name="connsiteX5" fmla="*/ 557869 w 1008912"/>
                <a:gd name="connsiteY5" fmla="*/ 225534 h 261144"/>
                <a:gd name="connsiteX6" fmla="*/ 439174 w 1008912"/>
                <a:gd name="connsiteY6" fmla="*/ 201794 h 261144"/>
                <a:gd name="connsiteX7" fmla="*/ 308609 w 1008912"/>
                <a:gd name="connsiteY7" fmla="*/ 166183 h 261144"/>
                <a:gd name="connsiteX8" fmla="*/ 273000 w 1008912"/>
                <a:gd name="connsiteY8" fmla="*/ 154313 h 261144"/>
                <a:gd name="connsiteX9" fmla="*/ 166174 w 1008912"/>
                <a:gd name="connsiteY9" fmla="*/ 83092 h 261144"/>
                <a:gd name="connsiteX10" fmla="*/ 94957 w 1008912"/>
                <a:gd name="connsiteY10" fmla="*/ 35611 h 261144"/>
                <a:gd name="connsiteX11" fmla="*/ 59348 w 1008912"/>
                <a:gd name="connsiteY11" fmla="*/ 23741 h 261144"/>
                <a:gd name="connsiteX12" fmla="*/ 94957 w 1008912"/>
                <a:gd name="connsiteY12" fmla="*/ 11871 h 261144"/>
                <a:gd name="connsiteX13" fmla="*/ 142435 w 1008912"/>
                <a:gd name="connsiteY13" fmla="*/ 0 h 261144"/>
                <a:gd name="connsiteX14" fmla="*/ 47479 w 1008912"/>
                <a:gd name="connsiteY14" fmla="*/ 11871 h 261144"/>
                <a:gd name="connsiteX15" fmla="*/ 35609 w 1008912"/>
                <a:gd name="connsiteY15" fmla="*/ 59351 h 261144"/>
                <a:gd name="connsiteX16" fmla="*/ 23740 w 1008912"/>
                <a:gd name="connsiteY16" fmla="*/ 130572 h 261144"/>
                <a:gd name="connsiteX17" fmla="*/ 0 w 1008912"/>
                <a:gd name="connsiteY17" fmla="*/ 154313 h 26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8912" h="261144">
                  <a:moveTo>
                    <a:pt x="1008912" y="225534"/>
                  </a:moveTo>
                  <a:cubicBezTo>
                    <a:pt x="989129" y="229491"/>
                    <a:pt x="969258" y="233027"/>
                    <a:pt x="949564" y="237404"/>
                  </a:cubicBezTo>
                  <a:cubicBezTo>
                    <a:pt x="933639" y="240943"/>
                    <a:pt x="918209" y="246793"/>
                    <a:pt x="902086" y="249274"/>
                  </a:cubicBezTo>
                  <a:cubicBezTo>
                    <a:pt x="866675" y="254722"/>
                    <a:pt x="830869" y="257187"/>
                    <a:pt x="795260" y="261144"/>
                  </a:cubicBezTo>
                  <a:cubicBezTo>
                    <a:pt x="747782" y="257187"/>
                    <a:pt x="699941" y="256342"/>
                    <a:pt x="652825" y="249274"/>
                  </a:cubicBezTo>
                  <a:cubicBezTo>
                    <a:pt x="620560" y="244434"/>
                    <a:pt x="589862" y="231933"/>
                    <a:pt x="557869" y="225534"/>
                  </a:cubicBezTo>
                  <a:lnTo>
                    <a:pt x="439174" y="201794"/>
                  </a:lnTo>
                  <a:cubicBezTo>
                    <a:pt x="355294" y="185017"/>
                    <a:pt x="398958" y="196301"/>
                    <a:pt x="308609" y="166183"/>
                  </a:cubicBezTo>
                  <a:lnTo>
                    <a:pt x="273000" y="154313"/>
                  </a:lnTo>
                  <a:lnTo>
                    <a:pt x="166174" y="83092"/>
                  </a:lnTo>
                  <a:lnTo>
                    <a:pt x="94957" y="35611"/>
                  </a:lnTo>
                  <a:lnTo>
                    <a:pt x="59348" y="23741"/>
                  </a:lnTo>
                  <a:cubicBezTo>
                    <a:pt x="71218" y="19784"/>
                    <a:pt x="82927" y="15308"/>
                    <a:pt x="94957" y="11871"/>
                  </a:cubicBezTo>
                  <a:cubicBezTo>
                    <a:pt x="110642" y="7389"/>
                    <a:pt x="158748" y="0"/>
                    <a:pt x="142435" y="0"/>
                  </a:cubicBezTo>
                  <a:cubicBezTo>
                    <a:pt x="110537" y="0"/>
                    <a:pt x="79131" y="7914"/>
                    <a:pt x="47479" y="11871"/>
                  </a:cubicBezTo>
                  <a:cubicBezTo>
                    <a:pt x="43522" y="27698"/>
                    <a:pt x="38808" y="43354"/>
                    <a:pt x="35609" y="59351"/>
                  </a:cubicBezTo>
                  <a:cubicBezTo>
                    <a:pt x="30889" y="82951"/>
                    <a:pt x="32190" y="108037"/>
                    <a:pt x="23740" y="130572"/>
                  </a:cubicBezTo>
                  <a:cubicBezTo>
                    <a:pt x="19811" y="141051"/>
                    <a:pt x="0" y="154313"/>
                    <a:pt x="0" y="154313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3" name="Rectangle 32"/>
          <p:cNvSpPr/>
          <p:nvPr/>
        </p:nvSpPr>
        <p:spPr>
          <a:xfrm rot="20464450">
            <a:off x="1846019" y="2881452"/>
            <a:ext cx="5271119" cy="12698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Get them back on Wednesday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06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Something cool.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3768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Computer Invented This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4" y="1463748"/>
            <a:ext cx="3098800" cy="492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1112" y="3347393"/>
            <a:ext cx="96462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2006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886" y="854652"/>
            <a:ext cx="474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Antennae for microsatellites (~25kg)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54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Inspired by Biological Evolution 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158"/>
            <a:ext cx="9144000" cy="65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71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Evolving Mona Lisa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96" y="817159"/>
            <a:ext cx="6677875" cy="5818589"/>
          </a:xfrm>
          <a:prstGeom prst="rect">
            <a:avLst/>
          </a:prstGeom>
        </p:spPr>
      </p:pic>
      <p:pic>
        <p:nvPicPr>
          <p:cNvPr id="5" name="Picture 4" descr="Screen Shot 2016-02-12 at 10.00.2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14" b="52323"/>
          <a:stretch/>
        </p:blipFill>
        <p:spPr>
          <a:xfrm>
            <a:off x="629086" y="846499"/>
            <a:ext cx="5032687" cy="2809518"/>
          </a:xfrm>
          <a:prstGeom prst="rect">
            <a:avLst/>
          </a:prstGeom>
        </p:spPr>
      </p:pic>
      <p:pic>
        <p:nvPicPr>
          <p:cNvPr id="7" name="Picture 6" descr="Screen Shot 2016-02-12 at 3.35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04" y="3880542"/>
            <a:ext cx="2768600" cy="275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245" y="4766245"/>
            <a:ext cx="2091755" cy="20917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959011">
            <a:off x="636167" y="3430484"/>
            <a:ext cx="75919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Goal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 rot="20959011">
            <a:off x="2453687" y="757780"/>
            <a:ext cx="72868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Best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 rot="20959011">
            <a:off x="4083490" y="3699675"/>
            <a:ext cx="190448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Last Offspring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537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 Evolutionary Algorithms work?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318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Short answer: </a:t>
            </a:r>
            <a:r>
              <a:rPr lang="en-US" sz="3600" dirty="0" err="1" smtClean="0"/>
              <a:t>PQueues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7373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CS 106B, Lecture 17</a:t>
            </a:r>
            <a:br>
              <a:rPr lang="en-US" altLang="zh-CN"/>
            </a:br>
            <a:r>
              <a:rPr lang="en-US" altLang="zh-CN"/>
              <a:t>Priority Queues;  Heaps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r>
              <a:rPr lang="en-US" altLang="zh-CN" sz="1500"/>
              <a:t>reading:</a:t>
            </a:r>
          </a:p>
          <a:p>
            <a:r>
              <a:rPr lang="en-US" altLang="zh-CN" sz="1500" i="1"/>
              <a:t>Programming Abstractions in C++</a:t>
            </a:r>
            <a:r>
              <a:rPr lang="en-US" altLang="zh-CN" sz="1500"/>
              <a:t>, section 16.5</a:t>
            </a:r>
            <a:endParaRPr lang="en-US" altLang="zh-CN" sz="1500" b="1" u="sng"/>
          </a:p>
        </p:txBody>
      </p:sp>
      <p:pic>
        <p:nvPicPr>
          <p:cNvPr id="3076" name="Picture 4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3388" y="575310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279" y="0"/>
            <a:ext cx="9480741" cy="688281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837268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14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8, 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4069023" y="4598208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 rot="352975">
            <a:off x="-8239" y="1279411"/>
            <a:ext cx="5162247" cy="1832417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Priority Queues</a:t>
            </a:r>
          </a:p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+ Heaps</a:t>
            </a:r>
          </a:p>
        </p:txBody>
      </p:sp>
    </p:spTree>
    <p:extLst>
      <p:ext uri="{BB962C8B-B14F-4D97-AF65-F5344CB8AC3E}">
        <p14:creationId xmlns:p14="http://schemas.microsoft.com/office/powerpoint/2010/main" val="422089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138"/>
            <a:ext cx="9144000" cy="6138862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00" y="1101725"/>
            <a:ext cx="9144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0" y="113506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Care About Priority Queues</a:t>
            </a:r>
          </a:p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Learn about Heaps</a:t>
            </a:r>
            <a:endParaRPr lang="en-US" altLang="zh-CN" sz="32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7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451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rPr>
              <a:t>What is Section Leading?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457200" y="4902100"/>
            <a:ext cx="8229600" cy="16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leaders help with the teaching and grading of CS106A/B/X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00" y="2098275"/>
            <a:ext cx="5125200" cy="254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36275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73146" y="4817995"/>
            <a:ext cx="1236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SL 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Priority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221216" y="1506538"/>
            <a:ext cx="1056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Friday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94273" y="4451499"/>
            <a:ext cx="99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Heaps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691851" y="3402419"/>
            <a:ext cx="1400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Evolution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432515"/>
            <a:ext cx="1677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Why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3618175" y="5068109"/>
            <a:ext cx="52886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 smtClean="0">
                <a:latin typeface="Chalkboard" charset="0"/>
                <a:cs typeface="Chalkboard" charset="0"/>
              </a:rPr>
              <a:t>Priority Queue of Water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321" y="4591320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917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Imagine you worked in the 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157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Would look something like this…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365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Would look something like this…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8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Prioritization problems</a:t>
            </a:r>
          </a:p>
        </p:txBody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3134" y="1295400"/>
            <a:ext cx="8452311" cy="5181600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b="1" dirty="0"/>
              <a:t>ER scheduling:</a:t>
            </a:r>
            <a:r>
              <a:rPr lang="en-US" altLang="zh-CN" dirty="0"/>
              <a:t> Scheduling patients for treatment in the ER.  A gunshot victim should be treated sooner than a guy with a cold, regardless of arrival time. How do we always choose the most urgent case when new patients continue to arrive?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en-US" altLang="zh-CN" i="1" dirty="0"/>
              <a:t>key operations we want:</a:t>
            </a:r>
          </a:p>
          <a:p>
            <a:r>
              <a:rPr lang="en-US" altLang="zh-CN" b="1" i="1" dirty="0"/>
              <a:t>add</a:t>
            </a:r>
            <a:r>
              <a:rPr lang="en-US" altLang="zh-CN" i="1" dirty="0"/>
              <a:t> an element  (print job, patient, etc.)</a:t>
            </a:r>
          </a:p>
          <a:p>
            <a:r>
              <a:rPr lang="en-US" altLang="zh-CN" b="1" i="1" dirty="0" smtClean="0"/>
              <a:t>Get</a:t>
            </a:r>
            <a:r>
              <a:rPr lang="en-US" altLang="zh-CN" b="1" i="1" dirty="0"/>
              <a:t>/remove</a:t>
            </a:r>
            <a:r>
              <a:rPr lang="en-US" altLang="zh-CN" i="1" dirty="0"/>
              <a:t> the </a:t>
            </a:r>
            <a:r>
              <a:rPr lang="en-US" altLang="zh-CN" b="1" i="1" dirty="0"/>
              <a:t>most "important"</a:t>
            </a:r>
            <a:r>
              <a:rPr lang="en-US" altLang="zh-CN" i="1" dirty="0"/>
              <a:t> or "urgent" element</a:t>
            </a:r>
          </a:p>
        </p:txBody>
      </p:sp>
    </p:spTree>
    <p:extLst>
      <p:ext uri="{BB962C8B-B14F-4D97-AF65-F5344CB8AC3E}">
        <p14:creationId xmlns:p14="http://schemas.microsoft.com/office/powerpoint/2010/main" val="299848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Priority Queue ADT</a:t>
            </a:r>
          </a:p>
        </p:txBody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tabLst>
                <a:tab pos="1943100" algn="l"/>
                <a:tab pos="6861175" algn="l"/>
              </a:tabLst>
            </a:pPr>
            <a:r>
              <a:rPr lang="en-US" altLang="zh-CN" b="1" dirty="0"/>
              <a:t>priority queue</a:t>
            </a:r>
            <a:r>
              <a:rPr lang="en-US" altLang="zh-CN" dirty="0"/>
              <a:t>: A collection of ordered elements that provides fast access to the highest-priority element.</a:t>
            </a:r>
            <a:endParaRPr lang="en-US" altLang="zh-CN" sz="2200" dirty="0">
              <a:solidFill>
                <a:schemeClr val="bg2"/>
              </a:solidFill>
            </a:endParaRPr>
          </a:p>
          <a:p>
            <a:pPr>
              <a:tabLst>
                <a:tab pos="1943100" algn="l"/>
                <a:tab pos="6861175" algn="l"/>
              </a:tabLst>
            </a:pPr>
            <a:r>
              <a:rPr lang="en-US" altLang="zh-CN" dirty="0" err="1">
                <a:latin typeface="Consolas" charset="0"/>
              </a:rPr>
              <a:t>enqueue</a:t>
            </a:r>
            <a:r>
              <a:rPr lang="en-US" altLang="zh-CN" dirty="0"/>
              <a:t>: </a:t>
            </a:r>
            <a:r>
              <a:rPr lang="en-US" altLang="zh-CN" dirty="0">
                <a:latin typeface="Courier New" charset="0"/>
              </a:rPr>
              <a:t>	</a:t>
            </a:r>
            <a:r>
              <a:rPr lang="en-US" altLang="zh-CN" dirty="0"/>
              <a:t>adds an element </a:t>
            </a:r>
            <a:r>
              <a:rPr lang="en-US" altLang="zh-CN" dirty="0" smtClean="0"/>
              <a:t>with a </a:t>
            </a:r>
            <a:r>
              <a:rPr lang="en-US" altLang="zh-CN" dirty="0"/>
              <a:t>given priority</a:t>
            </a:r>
          </a:p>
          <a:p>
            <a:pPr>
              <a:tabLst>
                <a:tab pos="1943100" algn="l"/>
                <a:tab pos="6861175" algn="l"/>
              </a:tabLst>
            </a:pPr>
            <a:r>
              <a:rPr lang="en-US" altLang="zh-CN" dirty="0">
                <a:latin typeface="Consolas" charset="0"/>
              </a:rPr>
              <a:t>peek</a:t>
            </a:r>
            <a:r>
              <a:rPr lang="en-US" altLang="zh-CN" dirty="0"/>
              <a:t>:  	returns highest-priority value</a:t>
            </a:r>
          </a:p>
          <a:p>
            <a:pPr>
              <a:tabLst>
                <a:tab pos="1943100" algn="l"/>
                <a:tab pos="6861175" algn="l"/>
              </a:tabLst>
            </a:pPr>
            <a:r>
              <a:rPr lang="en-US" altLang="zh-CN" dirty="0" err="1">
                <a:latin typeface="Consolas" charset="0"/>
              </a:rPr>
              <a:t>dequeue</a:t>
            </a:r>
            <a:r>
              <a:rPr lang="en-US" altLang="zh-CN" dirty="0"/>
              <a:t>:  	removes/returns highest-priority value</a:t>
            </a:r>
          </a:p>
        </p:txBody>
      </p:sp>
      <p:sp>
        <p:nvSpPr>
          <p:cNvPr id="667652" name="Line 4"/>
          <p:cNvSpPr>
            <a:spLocks noChangeShapeType="1"/>
          </p:cNvSpPr>
          <p:nvPr/>
        </p:nvSpPr>
        <p:spPr bwMode="auto">
          <a:xfrm>
            <a:off x="1219200" y="4810565"/>
            <a:ext cx="2182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7653" name="Text Box 5"/>
          <p:cNvSpPr txBox="1">
            <a:spLocks noChangeArrowheads="1"/>
          </p:cNvSpPr>
          <p:nvPr/>
        </p:nvSpPr>
        <p:spPr bwMode="auto">
          <a:xfrm>
            <a:off x="303078" y="3703772"/>
            <a:ext cx="328697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 dirty="0" err="1">
                <a:latin typeface="Consolas" charset="0"/>
              </a:rPr>
              <a:t>pq.enqueue</a:t>
            </a:r>
            <a:r>
              <a:rPr lang="en-US" altLang="zh-CN" sz="2000" dirty="0">
                <a:latin typeface="Consolas" charset="0"/>
              </a:rPr>
              <a:t>("if", 2);</a:t>
            </a:r>
            <a:br>
              <a:rPr lang="en-US" altLang="zh-CN" sz="2000" dirty="0">
                <a:latin typeface="Consolas" charset="0"/>
              </a:rPr>
            </a:br>
            <a:r>
              <a:rPr lang="en-US" altLang="zh-CN" sz="2000" dirty="0" err="1">
                <a:latin typeface="Consolas" charset="0"/>
              </a:rPr>
              <a:t>pq.enqueue</a:t>
            </a:r>
            <a:r>
              <a:rPr lang="en-US" altLang="zh-CN" sz="2000" dirty="0">
                <a:latin typeface="Consolas" charset="0"/>
              </a:rPr>
              <a:t>("from", 4);</a:t>
            </a:r>
            <a:br>
              <a:rPr lang="en-US" altLang="zh-CN" sz="2000" dirty="0">
                <a:latin typeface="Consolas" charset="0"/>
              </a:rPr>
            </a:br>
            <a:r>
              <a:rPr lang="en-US" altLang="zh-CN" sz="2000" dirty="0">
                <a:latin typeface="Consolas" charset="0"/>
              </a:rPr>
              <a:t>...</a:t>
            </a:r>
          </a:p>
        </p:txBody>
      </p:sp>
      <p:sp>
        <p:nvSpPr>
          <p:cNvPr id="667654" name="Line 6"/>
          <p:cNvSpPr>
            <a:spLocks noChangeShapeType="1"/>
          </p:cNvSpPr>
          <p:nvPr/>
        </p:nvSpPr>
        <p:spPr bwMode="auto">
          <a:xfrm>
            <a:off x="6394184" y="4783578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7655" name="Text Box 7"/>
          <p:cNvSpPr txBox="1">
            <a:spLocks noChangeArrowheads="1"/>
          </p:cNvSpPr>
          <p:nvPr/>
        </p:nvSpPr>
        <p:spPr bwMode="auto">
          <a:xfrm>
            <a:off x="7051409" y="4524815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1600">
              <a:latin typeface="Consolas" charset="0"/>
            </a:endParaRPr>
          </a:p>
        </p:txBody>
      </p:sp>
      <p:sp>
        <p:nvSpPr>
          <p:cNvPr id="667656" name="Text Box 8"/>
          <p:cNvSpPr txBox="1">
            <a:spLocks noChangeArrowheads="1"/>
          </p:cNvSpPr>
          <p:nvPr/>
        </p:nvSpPr>
        <p:spPr bwMode="auto">
          <a:xfrm>
            <a:off x="1553426" y="5861355"/>
            <a:ext cx="69250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Calibri" charset="0"/>
              </a:rPr>
              <a:t>priority queue (using lengths as priorities, in this case)</a:t>
            </a:r>
          </a:p>
        </p:txBody>
      </p:sp>
      <p:sp>
        <p:nvSpPr>
          <p:cNvPr id="667657" name="Oval 9"/>
          <p:cNvSpPr>
            <a:spLocks noChangeArrowheads="1"/>
          </p:cNvSpPr>
          <p:nvPr/>
        </p:nvSpPr>
        <p:spPr bwMode="auto">
          <a:xfrm>
            <a:off x="3574784" y="3945378"/>
            <a:ext cx="2668588" cy="17589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endParaRPr lang="zh-CN" altLang="en-US" sz="1600">
              <a:latin typeface="Consolas" charset="0"/>
            </a:endParaRPr>
          </a:p>
        </p:txBody>
      </p:sp>
      <p:sp>
        <p:nvSpPr>
          <p:cNvPr id="667658" name="Text Box 10"/>
          <p:cNvSpPr txBox="1">
            <a:spLocks noChangeArrowheads="1"/>
          </p:cNvSpPr>
          <p:nvPr/>
        </p:nvSpPr>
        <p:spPr bwMode="auto">
          <a:xfrm>
            <a:off x="4365359" y="3989828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"the":3</a:t>
            </a:r>
          </a:p>
        </p:txBody>
      </p:sp>
      <p:sp>
        <p:nvSpPr>
          <p:cNvPr id="667659" name="Text Box 11"/>
          <p:cNvSpPr txBox="1">
            <a:spLocks noChangeArrowheads="1"/>
          </p:cNvSpPr>
          <p:nvPr/>
        </p:nvSpPr>
        <p:spPr bwMode="auto">
          <a:xfrm>
            <a:off x="4974959" y="4218428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"for":3</a:t>
            </a:r>
          </a:p>
        </p:txBody>
      </p:sp>
      <p:sp>
        <p:nvSpPr>
          <p:cNvPr id="667660" name="Text Box 12"/>
          <p:cNvSpPr txBox="1">
            <a:spLocks noChangeArrowheads="1"/>
          </p:cNvSpPr>
          <p:nvPr/>
        </p:nvSpPr>
        <p:spPr bwMode="auto">
          <a:xfrm>
            <a:off x="4952734" y="4554978"/>
            <a:ext cx="1073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"from":4</a:t>
            </a:r>
          </a:p>
        </p:txBody>
      </p:sp>
      <p:sp>
        <p:nvSpPr>
          <p:cNvPr id="667661" name="Text Box 13"/>
          <p:cNvSpPr txBox="1">
            <a:spLocks noChangeArrowheads="1"/>
          </p:cNvSpPr>
          <p:nvPr/>
        </p:nvSpPr>
        <p:spPr bwMode="auto">
          <a:xfrm>
            <a:off x="5022584" y="4918515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"you":3</a:t>
            </a:r>
          </a:p>
        </p:txBody>
      </p:sp>
      <p:sp>
        <p:nvSpPr>
          <p:cNvPr id="667662" name="Text Box 14"/>
          <p:cNvSpPr txBox="1">
            <a:spLocks noChangeArrowheads="1"/>
          </p:cNvSpPr>
          <p:nvPr/>
        </p:nvSpPr>
        <p:spPr bwMode="auto">
          <a:xfrm>
            <a:off x="4365359" y="5282053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"why":3</a:t>
            </a:r>
          </a:p>
        </p:txBody>
      </p:sp>
      <p:sp>
        <p:nvSpPr>
          <p:cNvPr id="667663" name="Text Box 15"/>
          <p:cNvSpPr txBox="1">
            <a:spLocks noChangeArrowheads="1"/>
          </p:cNvSpPr>
          <p:nvPr/>
        </p:nvSpPr>
        <p:spPr bwMode="auto">
          <a:xfrm>
            <a:off x="3717659" y="4978840"/>
            <a:ext cx="96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"bye":3</a:t>
            </a:r>
          </a:p>
        </p:txBody>
      </p:sp>
      <p:sp>
        <p:nvSpPr>
          <p:cNvPr id="667664" name="Text Box 16"/>
          <p:cNvSpPr txBox="1">
            <a:spLocks noChangeArrowheads="1"/>
          </p:cNvSpPr>
          <p:nvPr/>
        </p:nvSpPr>
        <p:spPr bwMode="auto">
          <a:xfrm>
            <a:off x="3728772" y="4554978"/>
            <a:ext cx="1073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latin typeface="Consolas" charset="0"/>
              </a:rPr>
              <a:t>"down":4</a:t>
            </a:r>
          </a:p>
        </p:txBody>
      </p:sp>
      <p:sp>
        <p:nvSpPr>
          <p:cNvPr id="667665" name="Text Box 17"/>
          <p:cNvSpPr txBox="1">
            <a:spLocks noChangeArrowheads="1"/>
          </p:cNvSpPr>
          <p:nvPr/>
        </p:nvSpPr>
        <p:spPr bwMode="auto">
          <a:xfrm>
            <a:off x="3943084" y="4251765"/>
            <a:ext cx="850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chemeClr val="accent2"/>
                </a:solidFill>
                <a:latin typeface="Consolas" charset="0"/>
              </a:rPr>
              <a:t>"if":2</a:t>
            </a:r>
          </a:p>
        </p:txBody>
      </p:sp>
      <p:sp>
        <p:nvSpPr>
          <p:cNvPr id="667666" name="Text Box 18"/>
          <p:cNvSpPr txBox="1">
            <a:spLocks noChangeArrowheads="1"/>
          </p:cNvSpPr>
          <p:nvPr/>
        </p:nvSpPr>
        <p:spPr bwMode="auto">
          <a:xfrm>
            <a:off x="6139112" y="3964122"/>
            <a:ext cx="18768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Consolas" charset="0"/>
              </a:rPr>
              <a:t>pq.dequeue</a:t>
            </a:r>
            <a:r>
              <a:rPr lang="en-US" altLang="zh-CN" sz="2000" dirty="0">
                <a:latin typeface="Consolas" charset="0"/>
              </a:rPr>
              <a:t>()</a:t>
            </a:r>
          </a:p>
        </p:txBody>
      </p:sp>
      <p:sp>
        <p:nvSpPr>
          <p:cNvPr id="667667" name="Text Box 19"/>
          <p:cNvSpPr txBox="1">
            <a:spLocks noChangeArrowheads="1"/>
          </p:cNvSpPr>
          <p:nvPr/>
        </p:nvSpPr>
        <p:spPr bwMode="auto">
          <a:xfrm>
            <a:off x="6752743" y="4899465"/>
            <a:ext cx="7487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Consolas" charset="0"/>
              </a:rPr>
              <a:t>"if"</a:t>
            </a:r>
          </a:p>
        </p:txBody>
      </p:sp>
    </p:spTree>
    <p:extLst>
      <p:ext uri="{BB962C8B-B14F-4D97-AF65-F5344CB8AC3E}">
        <p14:creationId xmlns:p14="http://schemas.microsoft.com/office/powerpoint/2010/main" val="419727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PriorityQueue members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dirty="0">
                <a:latin typeface="Consolas" charset="0"/>
              </a:rPr>
              <a:t>#include "</a:t>
            </a:r>
            <a:r>
              <a:rPr lang="en-US" altLang="zh-CN" sz="2000" dirty="0" err="1">
                <a:latin typeface="Consolas" charset="0"/>
              </a:rPr>
              <a:t>pqueue.h</a:t>
            </a:r>
            <a:r>
              <a:rPr lang="en-US" altLang="zh-CN" sz="2000" dirty="0">
                <a:latin typeface="Consolas" charset="0"/>
              </a:rPr>
              <a:t>"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PriorityQueue</a:t>
            </a:r>
            <a:r>
              <a:rPr lang="en-US" altLang="zh-CN" sz="2000" dirty="0">
                <a:latin typeface="Consolas" charset="0"/>
              </a:rPr>
              <a:t>&lt;string&gt; faculty;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faculty.enqueue</a:t>
            </a:r>
            <a:r>
              <a:rPr lang="en-US" altLang="zh-CN" sz="2000" dirty="0" smtClean="0">
                <a:latin typeface="Consolas" charset="0"/>
              </a:rPr>
              <a:t>(”Chris"</a:t>
            </a:r>
            <a:r>
              <a:rPr lang="en-US" altLang="zh-CN" sz="2000" dirty="0">
                <a:latin typeface="Consolas" charset="0"/>
              </a:rPr>
              <a:t>, 5);    </a:t>
            </a:r>
            <a:r>
              <a:rPr lang="en-US" altLang="zh-CN" sz="2000" dirty="0">
                <a:solidFill>
                  <a:srgbClr val="008000"/>
                </a:solidFill>
                <a:latin typeface="Consolas" charset="0"/>
              </a:rPr>
              <a:t>// low priority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faculty.enqueue</a:t>
            </a:r>
            <a:r>
              <a:rPr lang="en-US" altLang="zh-CN" sz="2000" dirty="0">
                <a:latin typeface="Consolas" charset="0"/>
              </a:rPr>
              <a:t>("Eric", 2);     </a:t>
            </a:r>
            <a:r>
              <a:rPr lang="en-US" altLang="zh-CN" sz="2000" dirty="0">
                <a:solidFill>
                  <a:srgbClr val="008000"/>
                </a:solidFill>
                <a:latin typeface="Consolas" charset="0"/>
              </a:rPr>
              <a:t>// high priority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>
                <a:latin typeface="Consolas" charset="0"/>
              </a:rPr>
              <a:t>...</a:t>
            </a:r>
          </a:p>
        </p:txBody>
      </p:sp>
      <p:graphicFrame>
        <p:nvGraphicFramePr>
          <p:cNvPr id="666744" name="Group 120"/>
          <p:cNvGraphicFramePr>
            <a:graphicFrameLocks noGrp="1"/>
          </p:cNvGraphicFramePr>
          <p:nvPr/>
        </p:nvGraphicFramePr>
        <p:xfrm>
          <a:off x="228600" y="1746250"/>
          <a:ext cx="8686800" cy="3483863"/>
        </p:xfrm>
        <a:graphic>
          <a:graphicData uri="http://schemas.openxmlformats.org/drawingml/2006/table">
            <a:tbl>
              <a:tblPr/>
              <a:tblGrid>
                <a:gridCol w="3581400"/>
                <a:gridCol w="5105400"/>
              </a:tblGrid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.enqueue(</a:t>
                      </a: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pri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 value to queue, with the given priority number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.dequeue()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value in the queue with highest (minimum) priority;  throws an error if queue is empty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.peek()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highest (minimum) priority element without removing it;  throws error if queue is empty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.peekPriority()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zh-CN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priority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of highest (minimum) priority element;  throws error if queue is empty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.isEmpty()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queue contains no elements (size 0)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.size()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number of elements in the queue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toString()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string such as 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"{3, 42, -7, 15}"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.changePriority(</a:t>
                      </a: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pri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alters an existing element's priority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pq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.clear();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all elements of the set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72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Seen </a:t>
            </a:r>
            <a:r>
              <a:rPr kumimoji="1" lang="en-US" altLang="zh-CN" dirty="0" err="1" smtClean="0"/>
              <a:t>PQueues</a:t>
            </a:r>
            <a:r>
              <a:rPr kumimoji="1" lang="en-US" altLang="zh-CN" dirty="0" smtClean="0"/>
              <a:t> Before</a:t>
            </a:r>
            <a:endParaRPr kumimoji="1" lang="zh-CN" altLang="en-US" dirty="0"/>
          </a:p>
        </p:txBody>
      </p:sp>
      <p:pic>
        <p:nvPicPr>
          <p:cNvPr id="4" name="Picture 3" descr="Screen Shot 2016-01-15 at 8.00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4581"/>
            <a:ext cx="9144000" cy="60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6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Exercise: SL scheduling</a:t>
            </a:r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31775" indent="-231775">
              <a:tabLst>
                <a:tab pos="628650" algn="l"/>
                <a:tab pos="4572000" algn="l"/>
              </a:tabLst>
            </a:pPr>
            <a:r>
              <a:rPr lang="en-US" altLang="zh-CN"/>
              <a:t>Every quarter the SLs choose their LaIR hours.</a:t>
            </a:r>
          </a:p>
          <a:p>
            <a:pPr marL="625475" lvl="1" indent="-279400">
              <a:tabLst>
                <a:tab pos="628650" algn="l"/>
                <a:tab pos="4572000" algn="l"/>
              </a:tabLst>
            </a:pPr>
            <a:r>
              <a:rPr lang="en-US" altLang="zh-CN"/>
              <a:t>SLs with more seniority (quarters worked) get to choose first.</a:t>
            </a:r>
          </a:p>
          <a:p>
            <a:pPr marL="625475" lvl="1" indent="-279400">
              <a:tabLst>
                <a:tab pos="628650" algn="l"/>
                <a:tab pos="4572000" algn="l"/>
              </a:tabLst>
            </a:pPr>
            <a:r>
              <a:rPr lang="en-US" altLang="zh-CN"/>
              <a:t>Each line of the input file contains the year the SL began working with us, and the quarter (1=fall, 2=winter, 3=spring, 4=summer).</a:t>
            </a:r>
          </a:p>
          <a:p>
            <a:pPr marL="625475" lvl="1" indent="-279400">
              <a:tabLst>
                <a:tab pos="628650" algn="l"/>
                <a:tab pos="4572000" algn="l"/>
              </a:tabLst>
            </a:pPr>
            <a:r>
              <a:rPr lang="en-US" altLang="zh-CN"/>
              <a:t>Write code to read the list of SLs and output the order of choosing.</a:t>
            </a:r>
            <a:endParaRPr lang="en-US" altLang="zh-CN" sz="800"/>
          </a:p>
          <a:p>
            <a:pPr marL="625475" lvl="1" indent="-279400">
              <a:tabLst>
                <a:tab pos="628650" algn="l"/>
                <a:tab pos="4572000" algn="l"/>
              </a:tabLst>
            </a:pPr>
            <a:endParaRPr lang="en-US" altLang="zh-CN" sz="800"/>
          </a:p>
          <a:p>
            <a:pPr marL="625475" lvl="1" indent="-279400">
              <a:tabLst>
                <a:tab pos="628650" algn="l"/>
                <a:tab pos="4572000" algn="l"/>
              </a:tabLst>
            </a:pPr>
            <a:endParaRPr lang="en-US" altLang="zh-CN" sz="800"/>
          </a:p>
          <a:p>
            <a:pPr marL="625475" lvl="1" indent="-279400">
              <a:tabLst>
                <a:tab pos="628650" algn="l"/>
                <a:tab pos="4572000" algn="l"/>
              </a:tabLst>
            </a:pPr>
            <a:r>
              <a:rPr lang="en-US" altLang="zh-CN"/>
              <a:t>Input file format:	</a:t>
            </a:r>
          </a:p>
          <a:p>
            <a:pPr marL="625475" lvl="1" indent="-279400">
              <a:buFontTx/>
              <a:buNone/>
              <a:tabLst>
                <a:tab pos="628650" algn="l"/>
                <a:tab pos="4572000" algn="l"/>
              </a:tabLst>
            </a:pP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 b="1" i="1">
                <a:latin typeface="Consolas" charset="0"/>
                <a:cs typeface="Courier New" charset="0"/>
              </a:rPr>
              <a:t>name year quarter</a:t>
            </a: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>
                <a:latin typeface="Consolas" charset="0"/>
              </a:rPr>
              <a:t>Zack 2014 2</a:t>
            </a:r>
            <a:endParaRPr lang="en-US" altLang="zh-CN" sz="2000" b="1">
              <a:latin typeface="Consolas" charset="0"/>
            </a:endParaRPr>
          </a:p>
          <a:p>
            <a:pPr marL="625475" lvl="1" indent="-279400">
              <a:buFontTx/>
              <a:buNone/>
              <a:tabLst>
                <a:tab pos="628650" algn="l"/>
                <a:tab pos="4572000" algn="l"/>
              </a:tabLst>
            </a:pP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 b="1" i="1">
                <a:latin typeface="Consolas" charset="0"/>
                <a:cs typeface="Courier New" charset="0"/>
              </a:rPr>
              <a:t>name year quarter</a:t>
            </a: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>
                <a:latin typeface="Consolas" charset="0"/>
              </a:rPr>
              <a:t>Sara 2012 4</a:t>
            </a:r>
          </a:p>
          <a:p>
            <a:pPr marL="625475" lvl="1" indent="-279400">
              <a:buFontTx/>
              <a:buNone/>
              <a:tabLst>
                <a:tab pos="628650" algn="l"/>
                <a:tab pos="4572000" algn="l"/>
              </a:tabLst>
            </a:pP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 b="1" i="1">
                <a:latin typeface="Consolas" charset="0"/>
                <a:cs typeface="Courier New" charset="0"/>
              </a:rPr>
              <a:t>name year quarter</a:t>
            </a:r>
            <a:r>
              <a:rPr lang="en-US" altLang="zh-CN" sz="2000" b="1">
                <a:latin typeface="Consolas" charset="0"/>
                <a:cs typeface="Courier New" charset="0"/>
              </a:rPr>
              <a:t>	</a:t>
            </a:r>
            <a:r>
              <a:rPr lang="en-US" altLang="zh-CN" sz="2000">
                <a:latin typeface="Consolas" charset="0"/>
              </a:rPr>
              <a:t>Tyler 2013 1</a:t>
            </a:r>
          </a:p>
          <a:p>
            <a:pPr marL="625475" lvl="1" indent="-279400">
              <a:buFontTx/>
              <a:buNone/>
              <a:tabLst>
                <a:tab pos="628650" algn="l"/>
                <a:tab pos="4572000" algn="l"/>
              </a:tabLst>
            </a:pPr>
            <a:r>
              <a:rPr lang="en-US" altLang="zh-CN" sz="2000">
                <a:latin typeface="Consolas" charset="0"/>
              </a:rPr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164592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And… Here it is!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483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847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rPr>
              <a:t>What do Section Leaders do?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240135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 a weekly 50 minute section</a:t>
            </a: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students in the LaIR</a:t>
            </a: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Grade CS106 assignments and exams</a:t>
            </a: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Hold IGs with students</a:t>
            </a: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16198816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solution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PriorityQueue</a:t>
            </a:r>
            <a:r>
              <a:rPr lang="en-US" altLang="zh-CN" sz="1800" dirty="0">
                <a:latin typeface="Consolas" charset="0"/>
              </a:rPr>
              <a:t>&lt;string&gt; SLs;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read the contents of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sls.txt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 </a:t>
            </a: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ifstream</a:t>
            </a:r>
            <a:r>
              <a:rPr lang="en-US" altLang="zh-CN" sz="1800" dirty="0">
                <a:latin typeface="Consolas" charset="0"/>
              </a:rPr>
              <a:t> input;          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into a priority queue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input.open</a:t>
            </a:r>
            <a:r>
              <a:rPr lang="en-US" altLang="zh-CN" sz="1800" dirty="0">
                <a:latin typeface="Consolas" charset="0"/>
              </a:rPr>
              <a:t>("</a:t>
            </a:r>
            <a:r>
              <a:rPr lang="en-US" altLang="zh-CN" sz="1800" dirty="0" err="1">
                <a:latin typeface="Consolas" charset="0"/>
              </a:rPr>
              <a:t>sls.txt</a:t>
            </a:r>
            <a:r>
              <a:rPr lang="en-US" altLang="zh-CN" sz="1800" dirty="0">
                <a:latin typeface="Consolas" charset="0"/>
              </a:rPr>
              <a:t>");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string 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year;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quarter;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while (input &gt;&gt; 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 &gt;&gt; year &gt;&gt; quarter) {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store with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year,quarter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 as priority so that the SLs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come out of the PQ in descending order of seniority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(e.g. year=2013,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qtr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=4 =&gt; priority = </a:t>
            </a:r>
            <a:r>
              <a:rPr lang="en-US" altLang="zh-CN" sz="1800" dirty="0" smtClean="0">
                <a:solidFill>
                  <a:srgbClr val="008000"/>
                </a:solidFill>
                <a:latin typeface="Consolas" charset="0"/>
              </a:rPr>
              <a:t>1973)</a:t>
            </a:r>
            <a:endParaRPr lang="en-US" altLang="zh-CN" sz="1800" dirty="0">
              <a:solidFill>
                <a:srgbClr val="008000"/>
              </a:solidFill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priority = </a:t>
            </a:r>
            <a:r>
              <a:rPr lang="en-US" altLang="zh-CN" sz="1800" dirty="0" smtClean="0">
                <a:latin typeface="Consolas" charset="0"/>
              </a:rPr>
              <a:t>year – (10 * quarter);</a:t>
            </a: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SLs.</a:t>
            </a:r>
            <a:r>
              <a:rPr lang="en-US" altLang="zh-CN" sz="1800" b="1" dirty="0" err="1">
                <a:latin typeface="Consolas" charset="0"/>
              </a:rPr>
              <a:t>enqueue</a:t>
            </a:r>
            <a:r>
              <a:rPr lang="en-US" altLang="zh-CN" sz="1800" dirty="0">
                <a:latin typeface="Consolas" charset="0"/>
              </a:rPr>
              <a:t>(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, priority);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}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pull the SLs out of the PQ from most to least seniority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while (!</a:t>
            </a:r>
            <a:r>
              <a:rPr lang="en-US" altLang="zh-CN" sz="1800" dirty="0" err="1">
                <a:latin typeface="Consolas" charset="0"/>
              </a:rPr>
              <a:t>SLs.isEmpty</a:t>
            </a:r>
            <a:r>
              <a:rPr lang="en-US" altLang="zh-CN" sz="1800" dirty="0">
                <a:latin typeface="Consolas" charset="0"/>
              </a:rPr>
              <a:t>()) {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string </a:t>
            </a:r>
            <a:r>
              <a:rPr lang="en-US" altLang="zh-CN" sz="1800" dirty="0" err="1">
                <a:latin typeface="Consolas" charset="0"/>
              </a:rPr>
              <a:t>sl</a:t>
            </a:r>
            <a:r>
              <a:rPr lang="en-US" altLang="zh-CN" sz="1800" dirty="0">
                <a:latin typeface="Consolas" charset="0"/>
              </a:rPr>
              <a:t> = </a:t>
            </a:r>
            <a:r>
              <a:rPr lang="en-US" altLang="zh-CN" sz="1800" dirty="0" err="1">
                <a:latin typeface="Consolas" charset="0"/>
              </a:rPr>
              <a:t>SLs.</a:t>
            </a:r>
            <a:r>
              <a:rPr lang="en-US" altLang="zh-CN" sz="1800" b="1" dirty="0" err="1">
                <a:latin typeface="Consolas" charset="0"/>
              </a:rPr>
              <a:t>dequeue</a:t>
            </a:r>
            <a:r>
              <a:rPr lang="en-US" altLang="zh-CN" sz="1800" dirty="0">
                <a:latin typeface="Consolas" charset="0"/>
              </a:rPr>
              <a:t>();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cout</a:t>
            </a:r>
            <a:r>
              <a:rPr lang="en-US" altLang="zh-CN" sz="1800" dirty="0">
                <a:latin typeface="Consolas" charset="0"/>
              </a:rPr>
              <a:t> &lt;&lt; </a:t>
            </a:r>
            <a:r>
              <a:rPr lang="en-US" altLang="zh-CN" sz="1800" dirty="0" err="1">
                <a:latin typeface="Consolas" charset="0"/>
              </a:rPr>
              <a:t>sl</a:t>
            </a:r>
            <a:r>
              <a:rPr lang="en-US" altLang="zh-CN" sz="1800" dirty="0">
                <a:latin typeface="Consolas" charset="0"/>
              </a:rPr>
              <a:t> &lt;&lt; " picks next." &lt;&lt; </a:t>
            </a:r>
            <a:r>
              <a:rPr lang="en-US" altLang="zh-CN" sz="1800" dirty="0" err="1">
                <a:latin typeface="Consolas" charset="0"/>
              </a:rPr>
              <a:t>endl</a:t>
            </a:r>
            <a:r>
              <a:rPr lang="en-US" altLang="zh-CN" sz="1800" dirty="0">
                <a:latin typeface="Consolas" charset="0"/>
              </a:rPr>
              <a:t>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2177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 solution</a:t>
            </a:r>
          </a:p>
        </p:txBody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PriorityQueue</a:t>
            </a:r>
            <a:r>
              <a:rPr lang="en-US" altLang="zh-CN" sz="1800" dirty="0">
                <a:latin typeface="Consolas" charset="0"/>
              </a:rPr>
              <a:t>&lt;string&gt; SLs;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read the contents of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sls.txt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 </a:t>
            </a: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ifstream</a:t>
            </a:r>
            <a:r>
              <a:rPr lang="en-US" altLang="zh-CN" sz="1800" dirty="0">
                <a:latin typeface="Consolas" charset="0"/>
              </a:rPr>
              <a:t> input;          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into a priority queue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input.open</a:t>
            </a:r>
            <a:r>
              <a:rPr lang="en-US" altLang="zh-CN" sz="1800" dirty="0">
                <a:latin typeface="Consolas" charset="0"/>
              </a:rPr>
              <a:t>("</a:t>
            </a:r>
            <a:r>
              <a:rPr lang="en-US" altLang="zh-CN" sz="1800" dirty="0" err="1">
                <a:latin typeface="Consolas" charset="0"/>
              </a:rPr>
              <a:t>sls.txt</a:t>
            </a:r>
            <a:r>
              <a:rPr lang="en-US" altLang="zh-CN" sz="1800" dirty="0">
                <a:latin typeface="Consolas" charset="0"/>
              </a:rPr>
              <a:t>");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string 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year;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quarter;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while (input &gt;&gt; 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 &gt;&gt; year &gt;&gt; quarter) {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store with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year,quarter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 as priority so that the SLs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come out of the PQ in descending order of seniority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(e.g. year=2013, </a:t>
            </a:r>
            <a:r>
              <a:rPr lang="en-US" altLang="zh-CN" sz="1800" dirty="0" err="1">
                <a:solidFill>
                  <a:srgbClr val="008000"/>
                </a:solidFill>
                <a:latin typeface="Consolas" charset="0"/>
              </a:rPr>
              <a:t>qtr</a:t>
            </a: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=4 =&gt; priority = </a:t>
            </a:r>
            <a:r>
              <a:rPr lang="en-US" altLang="zh-CN" sz="1800" dirty="0" smtClean="0">
                <a:solidFill>
                  <a:srgbClr val="008000"/>
                </a:solidFill>
                <a:latin typeface="Consolas" charset="0"/>
              </a:rPr>
              <a:t>1973)</a:t>
            </a:r>
            <a:endParaRPr lang="en-US" altLang="zh-CN" sz="1800" dirty="0">
              <a:solidFill>
                <a:srgbClr val="008000"/>
              </a:solidFill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int</a:t>
            </a:r>
            <a:r>
              <a:rPr lang="en-US" altLang="zh-CN" sz="1800" dirty="0">
                <a:latin typeface="Consolas" charset="0"/>
              </a:rPr>
              <a:t> priority = </a:t>
            </a:r>
            <a:r>
              <a:rPr lang="en-US" altLang="zh-CN" sz="1800" dirty="0" smtClean="0">
                <a:latin typeface="Consolas" charset="0"/>
              </a:rPr>
              <a:t>year – (10 * quarter);</a:t>
            </a: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SLs.</a:t>
            </a:r>
            <a:r>
              <a:rPr lang="en-US" altLang="zh-CN" sz="1800" b="1" dirty="0" err="1">
                <a:latin typeface="Consolas" charset="0"/>
              </a:rPr>
              <a:t>enqueue</a:t>
            </a:r>
            <a:r>
              <a:rPr lang="en-US" altLang="zh-CN" sz="1800" dirty="0">
                <a:latin typeface="Consolas" charset="0"/>
              </a:rPr>
              <a:t>(</a:t>
            </a:r>
            <a:r>
              <a:rPr lang="en-US" altLang="zh-CN" sz="1800" dirty="0" err="1">
                <a:latin typeface="Consolas" charset="0"/>
              </a:rPr>
              <a:t>slName</a:t>
            </a:r>
            <a:r>
              <a:rPr lang="en-US" altLang="zh-CN" sz="1800" dirty="0">
                <a:latin typeface="Consolas" charset="0"/>
              </a:rPr>
              <a:t>, priority);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}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endParaRPr lang="en-US" altLang="zh-CN" sz="1800" dirty="0">
              <a:latin typeface="Consolas" charset="0"/>
            </a:endParaRP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solidFill>
                  <a:srgbClr val="008000"/>
                </a:solidFill>
                <a:latin typeface="Consolas" charset="0"/>
              </a:rPr>
              <a:t>// pull the SLs out of the PQ from most to least seniority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while (!</a:t>
            </a:r>
            <a:r>
              <a:rPr lang="en-US" altLang="zh-CN" sz="1800" dirty="0" err="1">
                <a:latin typeface="Consolas" charset="0"/>
              </a:rPr>
              <a:t>SLs.isEmpty</a:t>
            </a:r>
            <a:r>
              <a:rPr lang="en-US" altLang="zh-CN" sz="1800" dirty="0">
                <a:latin typeface="Consolas" charset="0"/>
              </a:rPr>
              <a:t>()) {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string </a:t>
            </a:r>
            <a:r>
              <a:rPr lang="en-US" altLang="zh-CN" sz="1800" dirty="0" err="1">
                <a:latin typeface="Consolas" charset="0"/>
              </a:rPr>
              <a:t>sl</a:t>
            </a:r>
            <a:r>
              <a:rPr lang="en-US" altLang="zh-CN" sz="1800" dirty="0">
                <a:latin typeface="Consolas" charset="0"/>
              </a:rPr>
              <a:t> = </a:t>
            </a:r>
            <a:r>
              <a:rPr lang="en-US" altLang="zh-CN" sz="1800" dirty="0" err="1">
                <a:latin typeface="Consolas" charset="0"/>
              </a:rPr>
              <a:t>SLs.</a:t>
            </a:r>
            <a:r>
              <a:rPr lang="en-US" altLang="zh-CN" sz="1800" b="1" dirty="0" err="1">
                <a:latin typeface="Consolas" charset="0"/>
              </a:rPr>
              <a:t>dequeue</a:t>
            </a:r>
            <a:r>
              <a:rPr lang="en-US" altLang="zh-CN" sz="1800" dirty="0">
                <a:latin typeface="Consolas" charset="0"/>
              </a:rPr>
              <a:t>();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    </a:t>
            </a:r>
            <a:r>
              <a:rPr lang="en-US" altLang="zh-CN" sz="1800" dirty="0" err="1">
                <a:latin typeface="Consolas" charset="0"/>
              </a:rPr>
              <a:t>cout</a:t>
            </a:r>
            <a:r>
              <a:rPr lang="en-US" altLang="zh-CN" sz="1800" dirty="0">
                <a:latin typeface="Consolas" charset="0"/>
              </a:rPr>
              <a:t> &lt;&lt; </a:t>
            </a:r>
            <a:r>
              <a:rPr lang="en-US" altLang="zh-CN" sz="1800" dirty="0" err="1">
                <a:latin typeface="Consolas" charset="0"/>
              </a:rPr>
              <a:t>sl</a:t>
            </a:r>
            <a:r>
              <a:rPr lang="en-US" altLang="zh-CN" sz="1800" dirty="0">
                <a:latin typeface="Consolas" charset="0"/>
              </a:rPr>
              <a:t> &lt;&lt; " picks next." &lt;&lt; </a:t>
            </a:r>
            <a:r>
              <a:rPr lang="en-US" altLang="zh-CN" sz="1800" dirty="0" err="1">
                <a:latin typeface="Consolas" charset="0"/>
              </a:rPr>
              <a:t>endl</a:t>
            </a:r>
            <a:r>
              <a:rPr lang="en-US" altLang="zh-CN" sz="1800" dirty="0">
                <a:latin typeface="Consolas" charset="0"/>
              </a:rPr>
              <a:t>;</a:t>
            </a:r>
          </a:p>
          <a:p>
            <a:pPr marL="457200" indent="-457200">
              <a:lnSpc>
                <a:spcPct val="80000"/>
              </a:lnSpc>
              <a:buFontTx/>
              <a:buNone/>
            </a:pPr>
            <a:r>
              <a:rPr lang="en-US" altLang="zh-CN" sz="1800" dirty="0">
                <a:latin typeface="Consolas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19958779">
            <a:off x="5666222" y="3818217"/>
            <a:ext cx="2535631" cy="1200328"/>
          </a:xfrm>
          <a:prstGeom prst="rect">
            <a:avLst/>
          </a:prstGeom>
          <a:solidFill>
            <a:srgbClr val="E6E0EC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Remember that low priorities come out first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429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What a beautiful ADT!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790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does it work?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37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Implementing PQ</a:t>
            </a:r>
            <a:endParaRPr kumimoji="1"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868" y="2888187"/>
            <a:ext cx="685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dirty="0">
                <a:latin typeface="Calibri"/>
                <a:cs typeface="Calibri"/>
              </a:rPr>
              <a:t>There are several ways one might implement a priority queue</a:t>
            </a:r>
            <a:r>
              <a:rPr lang="en-US" altLang="zh-CN" sz="3000" dirty="0" smtClean="0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0584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pPr marL="231775" indent="-231775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346075" lvl="1" indent="0">
              <a:buNone/>
            </a:pPr>
            <a:endParaRPr lang="en-US" altLang="zh-CN" dirty="0"/>
          </a:p>
          <a:p>
            <a:pPr marL="231775" indent="-231775"/>
            <a:r>
              <a:rPr lang="en-US" altLang="zh-CN" dirty="0" err="1"/>
              <a:t>enqueue</a:t>
            </a:r>
            <a:r>
              <a:rPr lang="en-US" altLang="zh-CN" dirty="0"/>
              <a:t> by adding to </a:t>
            </a:r>
            <a:r>
              <a:rPr lang="en-US" altLang="zh-CN" i="1" dirty="0"/>
              <a:t>end</a:t>
            </a:r>
          </a:p>
          <a:p>
            <a:pPr marL="231775" indent="-231775"/>
            <a:r>
              <a:rPr lang="en-US" altLang="zh-CN" dirty="0" err="1"/>
              <a:t>dequeue</a:t>
            </a:r>
            <a:r>
              <a:rPr lang="en-US" altLang="zh-CN" dirty="0"/>
              <a:t> by searching for / removing highest-priority element</a:t>
            </a:r>
          </a:p>
          <a:p>
            <a:pPr marL="625475" lvl="1" indent="-279400"/>
            <a:r>
              <a:rPr lang="en-US" altLang="zh-CN" sz="2400" dirty="0"/>
              <a:t>What is the big-Oh of </a:t>
            </a:r>
            <a:r>
              <a:rPr lang="en-US" altLang="zh-CN" sz="2400" dirty="0" err="1"/>
              <a:t>enqueue</a:t>
            </a:r>
            <a:r>
              <a:rPr lang="en-US" altLang="zh-CN" sz="2400" dirty="0"/>
              <a:t>?  </a:t>
            </a:r>
            <a:r>
              <a:rPr lang="en-US" altLang="zh-CN" sz="2400" dirty="0" err="1"/>
              <a:t>dequeue</a:t>
            </a:r>
            <a:r>
              <a:rPr lang="en-US" altLang="zh-CN" sz="2400" dirty="0"/>
              <a:t>?  p</a:t>
            </a:r>
            <a:r>
              <a:rPr lang="en-US" altLang="zh-CN" sz="2400" dirty="0" smtClean="0"/>
              <a:t>eek?</a:t>
            </a:r>
            <a:endParaRPr lang="en-US" altLang="zh-CN" sz="2400" dirty="0"/>
          </a:p>
        </p:txBody>
      </p:sp>
      <p:graphicFrame>
        <p:nvGraphicFramePr>
          <p:cNvPr id="619693" name="Group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725767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PQ as Vector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720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pPr marL="231775" indent="-231775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231775" indent="-231775"/>
            <a:r>
              <a:rPr lang="en-US" altLang="zh-CN" dirty="0" err="1"/>
              <a:t>enqueue</a:t>
            </a:r>
            <a:r>
              <a:rPr lang="en-US" altLang="zh-CN" dirty="0"/>
              <a:t> by adding to proper place to preserve sorted order</a:t>
            </a:r>
          </a:p>
          <a:p>
            <a:pPr marL="231775" indent="-231775"/>
            <a:r>
              <a:rPr lang="en-US" altLang="zh-CN" dirty="0" err="1"/>
              <a:t>dequeue</a:t>
            </a:r>
            <a:r>
              <a:rPr lang="en-US" altLang="zh-CN" dirty="0"/>
              <a:t> the </a:t>
            </a:r>
            <a:r>
              <a:rPr lang="en-US" altLang="zh-CN" i="1" dirty="0"/>
              <a:t>first</a:t>
            </a:r>
            <a:r>
              <a:rPr lang="en-US" altLang="zh-CN" dirty="0"/>
              <a:t> element</a:t>
            </a:r>
          </a:p>
          <a:p>
            <a:pPr marL="625475" lvl="1" indent="-279400"/>
            <a:r>
              <a:rPr lang="en-US" altLang="zh-CN" sz="2400" dirty="0"/>
              <a:t>What is the big-Oh of </a:t>
            </a:r>
            <a:r>
              <a:rPr lang="en-US" altLang="zh-CN" sz="2400" dirty="0" err="1"/>
              <a:t>enqueue</a:t>
            </a:r>
            <a:r>
              <a:rPr lang="en-US" altLang="zh-CN" sz="2400" dirty="0"/>
              <a:t>?  </a:t>
            </a:r>
            <a:r>
              <a:rPr lang="en-US" altLang="zh-CN" sz="2400" dirty="0" err="1"/>
              <a:t>dequeue</a:t>
            </a:r>
            <a:r>
              <a:rPr lang="en-US" altLang="zh-CN" sz="2400" dirty="0"/>
              <a:t>?  </a:t>
            </a:r>
            <a:r>
              <a:rPr lang="en-US" altLang="zh-CN" sz="2400" dirty="0" smtClean="0"/>
              <a:t>Peek?</a:t>
            </a:r>
            <a:endParaRPr lang="en-US" altLang="zh-CN" sz="2400" dirty="0"/>
          </a:p>
        </p:txBody>
      </p:sp>
      <p:graphicFrame>
        <p:nvGraphicFramePr>
          <p:cNvPr id="6748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741802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PQ as Sorted Vector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6901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pPr marL="231775" indent="-231775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231775" indent="-231775"/>
            <a:r>
              <a:rPr lang="en-US" altLang="zh-CN" dirty="0" err="1"/>
              <a:t>enqueue</a:t>
            </a:r>
            <a:r>
              <a:rPr lang="en-US" altLang="zh-CN" dirty="0"/>
              <a:t> by adding to </a:t>
            </a:r>
            <a:r>
              <a:rPr lang="en-US" altLang="zh-CN" i="1" dirty="0"/>
              <a:t>front</a:t>
            </a:r>
          </a:p>
          <a:p>
            <a:pPr marL="231775" indent="-231775"/>
            <a:r>
              <a:rPr lang="en-US" altLang="zh-CN" dirty="0" err="1"/>
              <a:t>dequeue</a:t>
            </a:r>
            <a:r>
              <a:rPr lang="en-US" altLang="zh-CN" dirty="0"/>
              <a:t> by searching for / removing highest-priority element</a:t>
            </a:r>
          </a:p>
          <a:p>
            <a:pPr marL="625475" lvl="1" indent="-279400"/>
            <a:r>
              <a:rPr lang="en-US" altLang="zh-CN" sz="2400" dirty="0"/>
              <a:t>What is the big-Oh of </a:t>
            </a:r>
            <a:r>
              <a:rPr lang="en-US" altLang="zh-CN" sz="2400" dirty="0" err="1"/>
              <a:t>enqueue</a:t>
            </a:r>
            <a:r>
              <a:rPr lang="en-US" altLang="zh-CN" sz="2400" dirty="0"/>
              <a:t>?  </a:t>
            </a:r>
            <a:r>
              <a:rPr lang="en-US" altLang="zh-CN" sz="2400" dirty="0" err="1"/>
              <a:t>dequeue</a:t>
            </a:r>
            <a:r>
              <a:rPr lang="en-US" altLang="zh-CN" sz="2400" dirty="0"/>
              <a:t>?  p</a:t>
            </a:r>
            <a:r>
              <a:rPr lang="en-US" altLang="zh-CN" sz="2400" dirty="0" smtClean="0"/>
              <a:t>eek?</a:t>
            </a:r>
            <a:endParaRPr lang="en-US" altLang="zh-CN" sz="2400" dirty="0"/>
          </a:p>
        </p:txBody>
      </p:sp>
      <p:sp>
        <p:nvSpPr>
          <p:cNvPr id="675909" name="Rectangle 69"/>
          <p:cNvSpPr>
            <a:spLocks noChangeArrowheads="1"/>
          </p:cNvSpPr>
          <p:nvPr/>
        </p:nvSpPr>
        <p:spPr bwMode="auto">
          <a:xfrm>
            <a:off x="152400" y="1905000"/>
            <a:ext cx="1371600" cy="1143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6E6E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lnSpc>
                <a:spcPct val="150000"/>
              </a:lnSpc>
              <a:tabLst>
                <a:tab pos="628650" algn="l"/>
              </a:tabLst>
            </a:pPr>
            <a:r>
              <a:rPr lang="en-US" altLang="zh-CN">
                <a:solidFill>
                  <a:srgbClr val="000000"/>
                </a:solidFill>
                <a:latin typeface="Calibri" charset="0"/>
              </a:rPr>
              <a:t>front	= </a:t>
            </a:r>
          </a:p>
          <a:p>
            <a:pPr algn="l">
              <a:lnSpc>
                <a:spcPct val="150000"/>
              </a:lnSpc>
              <a:tabLst>
                <a:tab pos="628650" algn="l"/>
              </a:tabLst>
            </a:pPr>
            <a:endParaRPr lang="zh-CN" alt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75910" name="Rectangle 70"/>
          <p:cNvSpPr>
            <a:spLocks noChangeArrowheads="1"/>
          </p:cNvSpPr>
          <p:nvPr/>
        </p:nvSpPr>
        <p:spPr bwMode="auto">
          <a:xfrm>
            <a:off x="1143000" y="2209800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75911" name="Line 71"/>
          <p:cNvSpPr>
            <a:spLocks noChangeShapeType="1"/>
          </p:cNvSpPr>
          <p:nvPr/>
        </p:nvSpPr>
        <p:spPr bwMode="auto">
          <a:xfrm flipV="1">
            <a:off x="1219200" y="1828800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5974" name="Group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272770"/>
              </p:ext>
            </p:extLst>
          </p:nvPr>
        </p:nvGraphicFramePr>
        <p:xfrm>
          <a:off x="19812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5923" name="Line 83"/>
          <p:cNvSpPr>
            <a:spLocks noChangeShapeType="1"/>
          </p:cNvSpPr>
          <p:nvPr/>
        </p:nvSpPr>
        <p:spPr bwMode="auto">
          <a:xfrm flipV="1">
            <a:off x="3505200" y="19812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5975" name="Group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79146"/>
              </p:ext>
            </p:extLst>
          </p:nvPr>
        </p:nvGraphicFramePr>
        <p:xfrm>
          <a:off x="38100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5989" name="Line 149"/>
          <p:cNvSpPr>
            <a:spLocks noChangeShapeType="1"/>
          </p:cNvSpPr>
          <p:nvPr/>
        </p:nvSpPr>
        <p:spPr bwMode="auto">
          <a:xfrm flipV="1">
            <a:off x="5334000" y="19812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5990" name="Group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52357"/>
              </p:ext>
            </p:extLst>
          </p:nvPr>
        </p:nvGraphicFramePr>
        <p:xfrm>
          <a:off x="56388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6004" name="Line 164"/>
          <p:cNvSpPr>
            <a:spLocks noChangeShapeType="1"/>
          </p:cNvSpPr>
          <p:nvPr/>
        </p:nvSpPr>
        <p:spPr bwMode="auto">
          <a:xfrm flipH="1">
            <a:off x="3962400" y="2057400"/>
            <a:ext cx="29718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6005" name="Group 1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34082"/>
              </p:ext>
            </p:extLst>
          </p:nvPr>
        </p:nvGraphicFramePr>
        <p:xfrm>
          <a:off x="22860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6019" name="Line 179"/>
          <p:cNvSpPr>
            <a:spLocks noChangeShapeType="1"/>
          </p:cNvSpPr>
          <p:nvPr/>
        </p:nvSpPr>
        <p:spPr bwMode="auto">
          <a:xfrm flipV="1">
            <a:off x="3810000" y="28987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6020" name="Group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02959"/>
              </p:ext>
            </p:extLst>
          </p:nvPr>
        </p:nvGraphicFramePr>
        <p:xfrm>
          <a:off x="41148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6034" name="Line 194"/>
          <p:cNvSpPr>
            <a:spLocks noChangeShapeType="1"/>
          </p:cNvSpPr>
          <p:nvPr/>
        </p:nvSpPr>
        <p:spPr bwMode="auto">
          <a:xfrm flipV="1">
            <a:off x="5638800" y="28987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676035" name="Group 1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445119"/>
              </p:ext>
            </p:extLst>
          </p:nvPr>
        </p:nvGraphicFramePr>
        <p:xfrm>
          <a:off x="59436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5961" name="Line 121"/>
          <p:cNvSpPr>
            <a:spLocks noChangeShapeType="1"/>
          </p:cNvSpPr>
          <p:nvPr/>
        </p:nvSpPr>
        <p:spPr bwMode="auto">
          <a:xfrm flipH="1">
            <a:off x="7010400" y="2743200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PQ as Linked List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15232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295400"/>
            <a:ext cx="8991600" cy="5410200"/>
          </a:xfrm>
        </p:spPr>
        <p:txBody>
          <a:bodyPr/>
          <a:lstStyle/>
          <a:p>
            <a:pPr marL="231775" indent="-231775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625475" lvl="1" indent="-279400"/>
            <a:endParaRPr lang="en-US" altLang="zh-CN" i="1" dirty="0"/>
          </a:p>
          <a:p>
            <a:pPr marL="231775" indent="-231775"/>
            <a:r>
              <a:rPr lang="en-US" altLang="zh-CN" dirty="0" err="1"/>
              <a:t>enqueue</a:t>
            </a:r>
            <a:r>
              <a:rPr lang="en-US" altLang="zh-CN" dirty="0"/>
              <a:t> by adding to proper place to preserve sorted order</a:t>
            </a:r>
          </a:p>
          <a:p>
            <a:pPr marL="231775" indent="-231775"/>
            <a:r>
              <a:rPr lang="en-US" altLang="zh-CN" dirty="0" err="1"/>
              <a:t>dequeue</a:t>
            </a:r>
            <a:r>
              <a:rPr lang="en-US" altLang="zh-CN" dirty="0"/>
              <a:t> the </a:t>
            </a:r>
            <a:r>
              <a:rPr lang="en-US" altLang="zh-CN" i="1" dirty="0"/>
              <a:t>first</a:t>
            </a:r>
            <a:r>
              <a:rPr lang="en-US" altLang="zh-CN" dirty="0"/>
              <a:t> element</a:t>
            </a:r>
          </a:p>
          <a:p>
            <a:pPr marL="625475" lvl="1" indent="-279400"/>
            <a:r>
              <a:rPr lang="en-US" altLang="zh-CN" sz="2400" dirty="0"/>
              <a:t>What is the big-Oh of </a:t>
            </a:r>
            <a:r>
              <a:rPr lang="en-US" altLang="zh-CN" sz="2400" dirty="0" err="1"/>
              <a:t>enqueue</a:t>
            </a:r>
            <a:r>
              <a:rPr lang="en-US" altLang="zh-CN" sz="2400" dirty="0"/>
              <a:t>?  </a:t>
            </a:r>
            <a:r>
              <a:rPr lang="en-US" altLang="zh-CN" sz="2400" dirty="0" err="1"/>
              <a:t>dequeue</a:t>
            </a:r>
            <a:r>
              <a:rPr lang="en-US" altLang="zh-CN" sz="2400" dirty="0"/>
              <a:t>?  p</a:t>
            </a:r>
            <a:r>
              <a:rPr lang="en-US" altLang="zh-CN" sz="2400" dirty="0" smtClean="0"/>
              <a:t>eek?</a:t>
            </a:r>
            <a:endParaRPr lang="en-US" altLang="zh-CN" sz="2400" dirty="0"/>
          </a:p>
        </p:txBody>
      </p:sp>
      <p:graphicFrame>
        <p:nvGraphicFramePr>
          <p:cNvPr id="67789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951567"/>
              </p:ext>
            </p:extLst>
          </p:nvPr>
        </p:nvGraphicFramePr>
        <p:xfrm>
          <a:off x="19812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09" name="Line 21"/>
          <p:cNvSpPr>
            <a:spLocks noChangeShapeType="1"/>
          </p:cNvSpPr>
          <p:nvPr/>
        </p:nvSpPr>
        <p:spPr bwMode="auto">
          <a:xfrm flipV="1">
            <a:off x="3505200" y="19812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10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7024"/>
              </p:ext>
            </p:extLst>
          </p:nvPr>
        </p:nvGraphicFramePr>
        <p:xfrm>
          <a:off x="38100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24" name="Line 36"/>
          <p:cNvSpPr>
            <a:spLocks noChangeShapeType="1"/>
          </p:cNvSpPr>
          <p:nvPr/>
        </p:nvSpPr>
        <p:spPr bwMode="auto">
          <a:xfrm flipV="1">
            <a:off x="5334000" y="19812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25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092558"/>
              </p:ext>
            </p:extLst>
          </p:nvPr>
        </p:nvGraphicFramePr>
        <p:xfrm>
          <a:off x="5638800" y="1524000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39" name="Line 51"/>
          <p:cNvSpPr>
            <a:spLocks noChangeShapeType="1"/>
          </p:cNvSpPr>
          <p:nvPr/>
        </p:nvSpPr>
        <p:spPr bwMode="auto">
          <a:xfrm flipH="1">
            <a:off x="3962400" y="2057400"/>
            <a:ext cx="29718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40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977573"/>
              </p:ext>
            </p:extLst>
          </p:nvPr>
        </p:nvGraphicFramePr>
        <p:xfrm>
          <a:off x="22860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54" name="Line 66"/>
          <p:cNvSpPr>
            <a:spLocks noChangeShapeType="1"/>
          </p:cNvSpPr>
          <p:nvPr/>
        </p:nvSpPr>
        <p:spPr bwMode="auto">
          <a:xfrm flipV="1">
            <a:off x="3810000" y="28987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55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93638"/>
              </p:ext>
            </p:extLst>
          </p:nvPr>
        </p:nvGraphicFramePr>
        <p:xfrm>
          <a:off x="41148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69" name="Line 81"/>
          <p:cNvSpPr>
            <a:spLocks noChangeShapeType="1"/>
          </p:cNvSpPr>
          <p:nvPr/>
        </p:nvSpPr>
        <p:spPr bwMode="auto">
          <a:xfrm flipV="1">
            <a:off x="5638800" y="2898775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77970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9206"/>
              </p:ext>
            </p:extLst>
          </p:nvPr>
        </p:nvGraphicFramePr>
        <p:xfrm>
          <a:off x="5943600" y="2441575"/>
          <a:ext cx="1603375" cy="609599"/>
        </p:xfrm>
        <a:graphic>
          <a:graphicData uri="http://schemas.openxmlformats.org/drawingml/2006/table">
            <a:tbl>
              <a:tblPr/>
              <a:tblGrid>
                <a:gridCol w="536575"/>
                <a:gridCol w="536575"/>
                <a:gridCol w="53022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next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77984" name="Line 96"/>
          <p:cNvSpPr>
            <a:spLocks noChangeShapeType="1"/>
          </p:cNvSpPr>
          <p:nvPr/>
        </p:nvSpPr>
        <p:spPr bwMode="auto">
          <a:xfrm flipH="1">
            <a:off x="7010400" y="2743200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7985" name="Rectangle 97"/>
          <p:cNvSpPr>
            <a:spLocks noChangeArrowheads="1"/>
          </p:cNvSpPr>
          <p:nvPr/>
        </p:nvSpPr>
        <p:spPr bwMode="auto">
          <a:xfrm>
            <a:off x="152400" y="1905000"/>
            <a:ext cx="1371600" cy="1143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6E6E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lnSpc>
                <a:spcPct val="150000"/>
              </a:lnSpc>
              <a:tabLst>
                <a:tab pos="628650" algn="l"/>
              </a:tabLst>
            </a:pPr>
            <a:r>
              <a:rPr lang="en-US" altLang="zh-CN">
                <a:latin typeface="Calibri" charset="0"/>
              </a:rPr>
              <a:t>front	= </a:t>
            </a:r>
          </a:p>
          <a:p>
            <a:pPr algn="l">
              <a:lnSpc>
                <a:spcPct val="150000"/>
              </a:lnSpc>
              <a:tabLst>
                <a:tab pos="628650" algn="l"/>
              </a:tabLst>
            </a:pPr>
            <a:endParaRPr lang="zh-CN" altLang="en-US">
              <a:latin typeface="Calibri" charset="0"/>
            </a:endParaRPr>
          </a:p>
        </p:txBody>
      </p:sp>
      <p:sp>
        <p:nvSpPr>
          <p:cNvPr id="677986" name="Rectangle 98"/>
          <p:cNvSpPr>
            <a:spLocks noChangeArrowheads="1"/>
          </p:cNvSpPr>
          <p:nvPr/>
        </p:nvSpPr>
        <p:spPr bwMode="auto">
          <a:xfrm>
            <a:off x="1143000" y="2209800"/>
            <a:ext cx="1524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7987" name="Line 99"/>
          <p:cNvSpPr>
            <a:spLocks noChangeShapeType="1"/>
          </p:cNvSpPr>
          <p:nvPr/>
        </p:nvSpPr>
        <p:spPr bwMode="auto">
          <a:xfrm flipV="1">
            <a:off x="1219200" y="1828800"/>
            <a:ext cx="6858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PQ as Sorted Linked List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979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Sorted = fast </a:t>
            </a:r>
            <a:r>
              <a:rPr lang="en-US" sz="3600" dirty="0" err="1" smtClean="0"/>
              <a:t>dequeue</a:t>
            </a:r>
            <a:r>
              <a:rPr lang="en-US" sz="3600" dirty="0" smtClean="0"/>
              <a:t> / peek</a:t>
            </a:r>
          </a:p>
          <a:p>
            <a:pPr algn="ctr">
              <a:defRPr/>
            </a:pPr>
            <a:r>
              <a:rPr lang="en-US" sz="3600" dirty="0" smtClean="0"/>
              <a:t>Unsorted = fast </a:t>
            </a:r>
            <a:r>
              <a:rPr lang="en-US" sz="3600" dirty="0" err="1" smtClean="0"/>
              <a:t>enqueue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655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/>
              <a:t>Prerequisites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1293625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this round of applications, we are looking for applicants who </a:t>
            </a:r>
            <a:r>
              <a:rPr lang="en-US"/>
              <a:t>are currently in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CS106B/X</a:t>
            </a:r>
            <a:r>
              <a:rPr lang="en-US"/>
              <a:t>...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that’s you!</a:t>
            </a: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looking for section leaders from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major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can relate to students and clearly explain concepts.</a:t>
            </a:r>
          </a:p>
        </p:txBody>
      </p:sp>
    </p:spTree>
    <p:extLst>
      <p:ext uri="{BB962C8B-B14F-4D97-AF65-F5344CB8AC3E}">
        <p14:creationId xmlns:p14="http://schemas.microsoft.com/office/powerpoint/2010/main" val="231943064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Best of both worlds?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176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818999" y="3276172"/>
            <a:ext cx="7822029" cy="3454224"/>
          </a:xfrm>
          <a:prstGeom prst="roundRect">
            <a:avLst>
              <a:gd name="adj" fmla="val 6358"/>
            </a:avLst>
          </a:prstGeom>
          <a:solidFill>
            <a:srgbClr val="999A97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Max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1" b="88776" l="3731" r="93284">
                        <a14:backgroundMark x1="36567" y1="47959" x2="3022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4345" y="3945683"/>
            <a:ext cx="6354836" cy="2321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066" y="2135436"/>
            <a:ext cx="6932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Every branch takes you to a “smaller” node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8139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818999" y="3276172"/>
            <a:ext cx="7822029" cy="3454224"/>
          </a:xfrm>
          <a:prstGeom prst="roundRect">
            <a:avLst>
              <a:gd name="adj" fmla="val 6358"/>
            </a:avLst>
          </a:prstGeom>
          <a:solidFill>
            <a:srgbClr val="999A97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Min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71795" l="0" r="100000">
                        <a14:foregroundMark x1="23077" y1="53846" x2="69231" y2="28205"/>
                        <a14:backgroundMark x1="76923" y1="0" x2="73077" y2="12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7212" y="3952772"/>
            <a:ext cx="545999" cy="822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6937" y="2135436"/>
            <a:ext cx="6701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Every branch takes you to a “larger” node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5472" y="3394874"/>
            <a:ext cx="284869" cy="3323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7208" y="4795556"/>
            <a:ext cx="902085" cy="842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backgroundMark x1="10465" y1="85000" x2="97674" y2="8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8267" y="4710552"/>
            <a:ext cx="902085" cy="8427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3907" y="3905292"/>
            <a:ext cx="640956" cy="7596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2438" y="4829253"/>
            <a:ext cx="346121" cy="476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backgroundMark x1="22581" y1="93617" x2="5376" y2="95745"/>
                        <a14:backgroundMark x1="30108" y1="93617" x2="30108" y2="97872"/>
                        <a14:backgroundMark x1="70968" y1="93617" x2="73118" y2="9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4992" y="5732244"/>
            <a:ext cx="1976056" cy="9833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backgroundMark x1="22581" y1="93617" x2="5376" y2="95745"/>
                        <a14:backgroundMark x1="30108" y1="93617" x2="30108" y2="97872"/>
                        <a14:backgroundMark x1="70968" y1="93617" x2="73118" y2="9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2" y="5682850"/>
            <a:ext cx="1976056" cy="9833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backgroundMark x1="22581" y1="93617" x2="5376" y2="95745"/>
                        <a14:backgroundMark x1="30108" y1="93617" x2="30108" y2="97872"/>
                        <a14:backgroundMark x1="70968" y1="93617" x2="73118" y2="97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5963" y="5730330"/>
            <a:ext cx="1976056" cy="983314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785476" y="3691628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869617" y="4366316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811324" y="5254668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2984505" y="5395198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1"/>
          <p:cNvSpPr/>
          <p:nvPr/>
        </p:nvSpPr>
        <p:spPr>
          <a:xfrm flipH="1">
            <a:off x="3754121" y="4455541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>
          <a:xfrm flipH="1">
            <a:off x="4656207" y="3672109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5795683" y="4538632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7051951" y="5355763"/>
            <a:ext cx="475691" cy="379846"/>
          </a:xfrm>
          <a:custGeom>
            <a:avLst/>
            <a:gdLst>
              <a:gd name="connsiteX0" fmla="*/ 475691 w 475691"/>
              <a:gd name="connsiteY0" fmla="*/ 0 h 379846"/>
              <a:gd name="connsiteX1" fmla="*/ 345126 w 475691"/>
              <a:gd name="connsiteY1" fmla="*/ 83091 h 379846"/>
              <a:gd name="connsiteX2" fmla="*/ 309517 w 475691"/>
              <a:gd name="connsiteY2" fmla="*/ 106832 h 379846"/>
              <a:gd name="connsiteX3" fmla="*/ 238300 w 475691"/>
              <a:gd name="connsiteY3" fmla="*/ 154312 h 379846"/>
              <a:gd name="connsiteX4" fmla="*/ 178952 w 475691"/>
              <a:gd name="connsiteY4" fmla="*/ 213663 h 379846"/>
              <a:gd name="connsiteX5" fmla="*/ 155213 w 475691"/>
              <a:gd name="connsiteY5" fmla="*/ 237404 h 379846"/>
              <a:gd name="connsiteX6" fmla="*/ 119604 w 475691"/>
              <a:gd name="connsiteY6" fmla="*/ 261144 h 379846"/>
              <a:gd name="connsiteX7" fmla="*/ 72126 w 475691"/>
              <a:gd name="connsiteY7" fmla="*/ 320495 h 379846"/>
              <a:gd name="connsiteX8" fmla="*/ 36518 w 475691"/>
              <a:gd name="connsiteY8" fmla="*/ 344235 h 379846"/>
              <a:gd name="connsiteX9" fmla="*/ 12778 w 475691"/>
              <a:gd name="connsiteY9" fmla="*/ 320495 h 379846"/>
              <a:gd name="connsiteX10" fmla="*/ 12778 w 475691"/>
              <a:gd name="connsiteY10" fmla="*/ 178053 h 379846"/>
              <a:gd name="connsiteX11" fmla="*/ 24648 w 475691"/>
              <a:gd name="connsiteY11" fmla="*/ 225534 h 379846"/>
              <a:gd name="connsiteX12" fmla="*/ 36518 w 475691"/>
              <a:gd name="connsiteY12" fmla="*/ 308625 h 379846"/>
              <a:gd name="connsiteX13" fmla="*/ 48387 w 475691"/>
              <a:gd name="connsiteY13" fmla="*/ 379846 h 379846"/>
              <a:gd name="connsiteX14" fmla="*/ 167082 w 475691"/>
              <a:gd name="connsiteY14" fmla="*/ 356106 h 379846"/>
              <a:gd name="connsiteX15" fmla="*/ 238300 w 475691"/>
              <a:gd name="connsiteY15" fmla="*/ 344235 h 379846"/>
              <a:gd name="connsiteX16" fmla="*/ 285778 w 475691"/>
              <a:gd name="connsiteY16" fmla="*/ 332365 h 379846"/>
              <a:gd name="connsiteX17" fmla="*/ 309517 w 475691"/>
              <a:gd name="connsiteY17" fmla="*/ 308625 h 37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5691" h="379846">
                <a:moveTo>
                  <a:pt x="475691" y="0"/>
                </a:moveTo>
                <a:cubicBezTo>
                  <a:pt x="391885" y="50287"/>
                  <a:pt x="435530" y="22818"/>
                  <a:pt x="345126" y="83091"/>
                </a:cubicBezTo>
                <a:cubicBezTo>
                  <a:pt x="333256" y="91005"/>
                  <a:pt x="319604" y="96744"/>
                  <a:pt x="309517" y="106832"/>
                </a:cubicBezTo>
                <a:cubicBezTo>
                  <a:pt x="265061" y="151289"/>
                  <a:pt x="289833" y="137133"/>
                  <a:pt x="238300" y="154312"/>
                </a:cubicBezTo>
                <a:lnTo>
                  <a:pt x="178952" y="213663"/>
                </a:lnTo>
                <a:cubicBezTo>
                  <a:pt x="171039" y="221577"/>
                  <a:pt x="164525" y="231196"/>
                  <a:pt x="155213" y="237404"/>
                </a:cubicBezTo>
                <a:cubicBezTo>
                  <a:pt x="143343" y="245317"/>
                  <a:pt x="130743" y="252232"/>
                  <a:pt x="119604" y="261144"/>
                </a:cubicBezTo>
                <a:cubicBezTo>
                  <a:pt x="60879" y="308126"/>
                  <a:pt x="133812" y="258806"/>
                  <a:pt x="72126" y="320495"/>
                </a:cubicBezTo>
                <a:cubicBezTo>
                  <a:pt x="62039" y="330582"/>
                  <a:pt x="48387" y="336322"/>
                  <a:pt x="36518" y="344235"/>
                </a:cubicBezTo>
                <a:cubicBezTo>
                  <a:pt x="28605" y="336322"/>
                  <a:pt x="18536" y="330091"/>
                  <a:pt x="12778" y="320495"/>
                </a:cubicBezTo>
                <a:cubicBezTo>
                  <a:pt x="-13321" y="276996"/>
                  <a:pt x="7832" y="222572"/>
                  <a:pt x="12778" y="178053"/>
                </a:cubicBezTo>
                <a:cubicBezTo>
                  <a:pt x="16735" y="193880"/>
                  <a:pt x="21730" y="209483"/>
                  <a:pt x="24648" y="225534"/>
                </a:cubicBezTo>
                <a:cubicBezTo>
                  <a:pt x="29653" y="253061"/>
                  <a:pt x="32264" y="280972"/>
                  <a:pt x="36518" y="308625"/>
                </a:cubicBezTo>
                <a:cubicBezTo>
                  <a:pt x="40177" y="332413"/>
                  <a:pt x="44431" y="356106"/>
                  <a:pt x="48387" y="379846"/>
                </a:cubicBezTo>
                <a:cubicBezTo>
                  <a:pt x="87952" y="371933"/>
                  <a:pt x="127283" y="362740"/>
                  <a:pt x="167082" y="356106"/>
                </a:cubicBezTo>
                <a:cubicBezTo>
                  <a:pt x="190821" y="352149"/>
                  <a:pt x="214701" y="348955"/>
                  <a:pt x="238300" y="344235"/>
                </a:cubicBezTo>
                <a:cubicBezTo>
                  <a:pt x="254296" y="341036"/>
                  <a:pt x="271187" y="339661"/>
                  <a:pt x="285778" y="332365"/>
                </a:cubicBezTo>
                <a:cubicBezTo>
                  <a:pt x="295787" y="327360"/>
                  <a:pt x="301604" y="316538"/>
                  <a:pt x="309517" y="308625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30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 dirty="0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886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 dirty="0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2290822" y="3383003"/>
            <a:ext cx="1602388" cy="676601"/>
          </a:xfrm>
          <a:prstGeom prst="wedgeRoundRectCallout">
            <a:avLst>
              <a:gd name="adj1" fmla="val 59167"/>
              <a:gd name="adj2" fmla="val -2697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Priority 10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Value = “a”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6241476" y="4045821"/>
            <a:ext cx="1602388" cy="676601"/>
          </a:xfrm>
          <a:prstGeom prst="wedgeRoundRectCallout">
            <a:avLst>
              <a:gd name="adj1" fmla="val -67500"/>
              <a:gd name="adj2" fmla="val 109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Priority 80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Value = “c”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779582" y="4661159"/>
            <a:ext cx="1602388" cy="676601"/>
          </a:xfrm>
          <a:prstGeom prst="wedgeRoundRectCallout">
            <a:avLst>
              <a:gd name="adj1" fmla="val 74722"/>
              <a:gd name="adj2" fmla="val 2390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Priority 40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Value = “p”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876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 dirty="0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118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680758" y="4870866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4835405" y="4874909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4208507" y="5705821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19" idx="0"/>
          </p:cNvCxnSpPr>
          <p:nvPr/>
        </p:nvCxnSpPr>
        <p:spPr bwMode="auto">
          <a:xfrm flipH="1">
            <a:off x="3808074" y="3876968"/>
            <a:ext cx="635546" cy="3148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17" idx="0"/>
          </p:cNvCxnSpPr>
          <p:nvPr/>
        </p:nvCxnSpPr>
        <p:spPr bwMode="auto">
          <a:xfrm>
            <a:off x="4769155" y="3876968"/>
            <a:ext cx="638076" cy="1629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17" idx="5"/>
            <a:endCxn id="2" idx="0"/>
          </p:cNvCxnSpPr>
          <p:nvPr/>
        </p:nvCxnSpPr>
        <p:spPr bwMode="auto">
          <a:xfrm>
            <a:off x="5570559" y="4450523"/>
            <a:ext cx="341180" cy="4203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19" idx="3"/>
            <a:endCxn id="4" idx="0"/>
          </p:cNvCxnSpPr>
          <p:nvPr/>
        </p:nvCxnSpPr>
        <p:spPr bwMode="auto">
          <a:xfrm flipH="1">
            <a:off x="3172082" y="4572571"/>
            <a:ext cx="484450" cy="405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19" idx="5"/>
            <a:endCxn id="3" idx="0"/>
          </p:cNvCxnSpPr>
          <p:nvPr/>
        </p:nvCxnSpPr>
        <p:spPr bwMode="auto">
          <a:xfrm>
            <a:off x="3959615" y="4572571"/>
            <a:ext cx="426904" cy="4051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5176249" y="4039953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17" idx="3"/>
            <a:endCxn id="5" idx="0"/>
          </p:cNvCxnSpPr>
          <p:nvPr/>
        </p:nvCxnSpPr>
        <p:spPr bwMode="auto">
          <a:xfrm flipH="1">
            <a:off x="5066387" y="4450523"/>
            <a:ext cx="177515" cy="42438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593761" y="419181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4"/>
            <a:endCxn id="6" idx="0"/>
          </p:cNvCxnSpPr>
          <p:nvPr/>
        </p:nvCxnSpPr>
        <p:spPr bwMode="auto">
          <a:xfrm>
            <a:off x="4386519" y="5458711"/>
            <a:ext cx="52176" cy="247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solidFill>
                  <a:srgbClr val="FF0000"/>
                </a:solidFill>
                <a:latin typeface="Calibri"/>
                <a:cs typeface="Calibri"/>
              </a:rPr>
              <a:t>Not 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Not 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949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51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3431495" y="5084530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347622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448857" y="4210177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679045" y="3876968"/>
            <a:ext cx="764575" cy="3332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2578604" y="4620747"/>
            <a:ext cx="937673" cy="35695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4"/>
            <a:endCxn id="3" idx="0"/>
          </p:cNvCxnSpPr>
          <p:nvPr/>
        </p:nvCxnSpPr>
        <p:spPr bwMode="auto">
          <a:xfrm flipH="1">
            <a:off x="3662476" y="4691190"/>
            <a:ext cx="16569" cy="3933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001547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21586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272703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2741322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4246584" y="5022724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solidFill>
                  <a:srgbClr val="FF0000"/>
                </a:solidFill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solidFill>
                  <a:srgbClr val="FF0000"/>
                </a:solidFill>
                <a:latin typeface="Calibri"/>
                <a:cs typeface="Calibri"/>
              </a:rPr>
              <a:t>Not 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Not 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28" name="AutoShape 14"/>
          <p:cNvCxnSpPr>
            <a:cxnSpLocks noChangeShapeType="1"/>
            <a:stCxn id="6" idx="5"/>
            <a:endCxn id="19" idx="0"/>
          </p:cNvCxnSpPr>
          <p:nvPr/>
        </p:nvCxnSpPr>
        <p:spPr bwMode="auto">
          <a:xfrm>
            <a:off x="3841812" y="4620747"/>
            <a:ext cx="619085" cy="401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56692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681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rPr>
              <a:t>Times and Requirements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need to:</a:t>
            </a: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lead for </a:t>
            </a:r>
            <a:r>
              <a:rPr lang="en-US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quarters!</a:t>
            </a: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CS198 for 3-4 units (1st quarter only)</a:t>
            </a: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Attend staff meetings (Monday, 4:30-6:00PM)</a:t>
            </a: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Attend workshops (Mon/Wed evenings)</a:t>
            </a: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Fulfill all teaching, LaIR, and grading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402384027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b="1" dirty="0">
                <a:solidFill>
                  <a:schemeClr val="accent2"/>
                </a:solidFill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solidFill>
                  <a:srgbClr val="FF0000"/>
                </a:solidFill>
                <a:latin typeface="Calibri"/>
                <a:cs typeface="Calibri"/>
              </a:rPr>
              <a:t>Not 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99733" y="5745170"/>
            <a:ext cx="344217" cy="356106"/>
          </a:xfrm>
          <a:prstGeom prst="rect">
            <a:avLst/>
          </a:prstGeom>
          <a:solidFill>
            <a:srgbClr val="FF0000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870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486688" y="5567117"/>
            <a:ext cx="1994083" cy="735952"/>
          </a:xfrm>
          <a:prstGeom prst="roundRect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816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147570" y="1374209"/>
            <a:ext cx="889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alibri"/>
                <a:cs typeface="Calibri"/>
              </a:rPr>
              <a:t>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486688" y="5567117"/>
            <a:ext cx="1994083" cy="735952"/>
          </a:xfrm>
          <a:prstGeom prst="roundRect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19201" y="4486929"/>
            <a:ext cx="204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This is the next spot to fill</a:t>
            </a:r>
            <a:endParaRPr kumimoji="1" lang="zh-CN" altLang="en-US" dirty="0"/>
          </a:p>
        </p:txBody>
      </p:sp>
      <p:sp>
        <p:nvSpPr>
          <p:cNvPr id="27" name="Freeform 26"/>
          <p:cNvSpPr/>
          <p:nvPr/>
        </p:nvSpPr>
        <p:spPr>
          <a:xfrm>
            <a:off x="4937730" y="4973608"/>
            <a:ext cx="2104081" cy="1080187"/>
          </a:xfrm>
          <a:custGeom>
            <a:avLst/>
            <a:gdLst>
              <a:gd name="connsiteX0" fmla="*/ 2089040 w 2104081"/>
              <a:gd name="connsiteY0" fmla="*/ 11870 h 1080187"/>
              <a:gd name="connsiteX1" fmla="*/ 2029692 w 2104081"/>
              <a:gd name="connsiteY1" fmla="*/ 23740 h 1080187"/>
              <a:gd name="connsiteX2" fmla="*/ 2005953 w 2104081"/>
              <a:gd name="connsiteY2" fmla="*/ 94961 h 1080187"/>
              <a:gd name="connsiteX3" fmla="*/ 2053431 w 2104081"/>
              <a:gd name="connsiteY3" fmla="*/ 83091 h 1080187"/>
              <a:gd name="connsiteX4" fmla="*/ 2065301 w 2104081"/>
              <a:gd name="connsiteY4" fmla="*/ 0 h 1080187"/>
              <a:gd name="connsiteX5" fmla="*/ 2029692 w 2104081"/>
              <a:gd name="connsiteY5" fmla="*/ 356106 h 1080187"/>
              <a:gd name="connsiteX6" fmla="*/ 2005953 w 2104081"/>
              <a:gd name="connsiteY6" fmla="*/ 451067 h 1080187"/>
              <a:gd name="connsiteX7" fmla="*/ 1982214 w 2104081"/>
              <a:gd name="connsiteY7" fmla="*/ 486678 h 1080187"/>
              <a:gd name="connsiteX8" fmla="*/ 1910997 w 2104081"/>
              <a:gd name="connsiteY8" fmla="*/ 510418 h 1080187"/>
              <a:gd name="connsiteX9" fmla="*/ 1673606 w 2104081"/>
              <a:gd name="connsiteY9" fmla="*/ 522288 h 1080187"/>
              <a:gd name="connsiteX10" fmla="*/ 1637997 w 2104081"/>
              <a:gd name="connsiteY10" fmla="*/ 534158 h 1080187"/>
              <a:gd name="connsiteX11" fmla="*/ 1566780 w 2104081"/>
              <a:gd name="connsiteY11" fmla="*/ 593509 h 1080187"/>
              <a:gd name="connsiteX12" fmla="*/ 1554911 w 2104081"/>
              <a:gd name="connsiteY12" fmla="*/ 629120 h 1080187"/>
              <a:gd name="connsiteX13" fmla="*/ 1448085 w 2104081"/>
              <a:gd name="connsiteY13" fmla="*/ 759692 h 1080187"/>
              <a:gd name="connsiteX14" fmla="*/ 1412476 w 2104081"/>
              <a:gd name="connsiteY14" fmla="*/ 783432 h 1080187"/>
              <a:gd name="connsiteX15" fmla="*/ 1388737 w 2104081"/>
              <a:gd name="connsiteY15" fmla="*/ 807173 h 1080187"/>
              <a:gd name="connsiteX16" fmla="*/ 1317520 w 2104081"/>
              <a:gd name="connsiteY16" fmla="*/ 830913 h 1080187"/>
              <a:gd name="connsiteX17" fmla="*/ 1210694 w 2104081"/>
              <a:gd name="connsiteY17" fmla="*/ 890264 h 1080187"/>
              <a:gd name="connsiteX18" fmla="*/ 1151346 w 2104081"/>
              <a:gd name="connsiteY18" fmla="*/ 902134 h 1080187"/>
              <a:gd name="connsiteX19" fmla="*/ 818999 w 2104081"/>
              <a:gd name="connsiteY19" fmla="*/ 890264 h 1080187"/>
              <a:gd name="connsiteX20" fmla="*/ 759651 w 2104081"/>
              <a:gd name="connsiteY20" fmla="*/ 878394 h 1080187"/>
              <a:gd name="connsiteX21" fmla="*/ 688434 w 2104081"/>
              <a:gd name="connsiteY21" fmla="*/ 866524 h 1080187"/>
              <a:gd name="connsiteX22" fmla="*/ 462913 w 2104081"/>
              <a:gd name="connsiteY22" fmla="*/ 842783 h 1080187"/>
              <a:gd name="connsiteX23" fmla="*/ 178043 w 2104081"/>
              <a:gd name="connsiteY23" fmla="*/ 878394 h 1080187"/>
              <a:gd name="connsiteX24" fmla="*/ 94957 w 2104081"/>
              <a:gd name="connsiteY24" fmla="*/ 902134 h 1080187"/>
              <a:gd name="connsiteX25" fmla="*/ 23739 w 2104081"/>
              <a:gd name="connsiteY25" fmla="*/ 925874 h 1080187"/>
              <a:gd name="connsiteX26" fmla="*/ 11870 w 2104081"/>
              <a:gd name="connsiteY26" fmla="*/ 890264 h 1080187"/>
              <a:gd name="connsiteX27" fmla="*/ 23739 w 2104081"/>
              <a:gd name="connsiteY27" fmla="*/ 819043 h 1080187"/>
              <a:gd name="connsiteX28" fmla="*/ 0 w 2104081"/>
              <a:gd name="connsiteY28" fmla="*/ 961485 h 1080187"/>
              <a:gd name="connsiteX29" fmla="*/ 11870 w 2104081"/>
              <a:gd name="connsiteY29" fmla="*/ 1008966 h 1080187"/>
              <a:gd name="connsiteX30" fmla="*/ 166174 w 2104081"/>
              <a:gd name="connsiteY30" fmla="*/ 1044576 h 1080187"/>
              <a:gd name="connsiteX31" fmla="*/ 166174 w 2104081"/>
              <a:gd name="connsiteY31" fmla="*/ 1080187 h 10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4081" h="1080187">
                <a:moveTo>
                  <a:pt x="2089040" y="11870"/>
                </a:moveTo>
                <a:cubicBezTo>
                  <a:pt x="2069257" y="15827"/>
                  <a:pt x="2043957" y="9474"/>
                  <a:pt x="2029692" y="23740"/>
                </a:cubicBezTo>
                <a:cubicBezTo>
                  <a:pt x="2011998" y="41435"/>
                  <a:pt x="1981676" y="101031"/>
                  <a:pt x="2005953" y="94961"/>
                </a:cubicBezTo>
                <a:lnTo>
                  <a:pt x="2053431" y="83091"/>
                </a:lnTo>
                <a:cubicBezTo>
                  <a:pt x="2107850" y="1459"/>
                  <a:pt x="2127978" y="20893"/>
                  <a:pt x="2065301" y="0"/>
                </a:cubicBezTo>
                <a:cubicBezTo>
                  <a:pt x="2008700" y="169813"/>
                  <a:pt x="2053269" y="14221"/>
                  <a:pt x="2029692" y="356106"/>
                </a:cubicBezTo>
                <a:cubicBezTo>
                  <a:pt x="2028608" y="371821"/>
                  <a:pt x="2015992" y="430988"/>
                  <a:pt x="2005953" y="451067"/>
                </a:cubicBezTo>
                <a:cubicBezTo>
                  <a:pt x="1999573" y="463827"/>
                  <a:pt x="1994311" y="479117"/>
                  <a:pt x="1982214" y="486678"/>
                </a:cubicBezTo>
                <a:cubicBezTo>
                  <a:pt x="1960995" y="499941"/>
                  <a:pt x="1935989" y="509168"/>
                  <a:pt x="1910997" y="510418"/>
                </a:cubicBezTo>
                <a:lnTo>
                  <a:pt x="1673606" y="522288"/>
                </a:lnTo>
                <a:cubicBezTo>
                  <a:pt x="1661736" y="526245"/>
                  <a:pt x="1649188" y="528562"/>
                  <a:pt x="1637997" y="534158"/>
                </a:cubicBezTo>
                <a:cubicBezTo>
                  <a:pt x="1604950" y="550682"/>
                  <a:pt x="1593027" y="567261"/>
                  <a:pt x="1566780" y="593509"/>
                </a:cubicBezTo>
                <a:cubicBezTo>
                  <a:pt x="1562824" y="605379"/>
                  <a:pt x="1560987" y="618182"/>
                  <a:pt x="1554911" y="629120"/>
                </a:cubicBezTo>
                <a:cubicBezTo>
                  <a:pt x="1532445" y="669562"/>
                  <a:pt x="1487863" y="733173"/>
                  <a:pt x="1448085" y="759692"/>
                </a:cubicBezTo>
                <a:cubicBezTo>
                  <a:pt x="1436215" y="767605"/>
                  <a:pt x="1423615" y="774520"/>
                  <a:pt x="1412476" y="783432"/>
                </a:cubicBezTo>
                <a:cubicBezTo>
                  <a:pt x="1403737" y="790423"/>
                  <a:pt x="1398747" y="802168"/>
                  <a:pt x="1388737" y="807173"/>
                </a:cubicBezTo>
                <a:cubicBezTo>
                  <a:pt x="1366356" y="818364"/>
                  <a:pt x="1338340" y="817032"/>
                  <a:pt x="1317520" y="830913"/>
                </a:cubicBezTo>
                <a:cubicBezTo>
                  <a:pt x="1264479" y="866276"/>
                  <a:pt x="1260834" y="877729"/>
                  <a:pt x="1210694" y="890264"/>
                </a:cubicBezTo>
                <a:cubicBezTo>
                  <a:pt x="1191122" y="895157"/>
                  <a:pt x="1171129" y="898177"/>
                  <a:pt x="1151346" y="902134"/>
                </a:cubicBezTo>
                <a:cubicBezTo>
                  <a:pt x="1040564" y="898177"/>
                  <a:pt x="929649" y="896970"/>
                  <a:pt x="818999" y="890264"/>
                </a:cubicBezTo>
                <a:cubicBezTo>
                  <a:pt x="798861" y="889043"/>
                  <a:pt x="779500" y="882003"/>
                  <a:pt x="759651" y="878394"/>
                </a:cubicBezTo>
                <a:cubicBezTo>
                  <a:pt x="735973" y="874089"/>
                  <a:pt x="712353" y="869182"/>
                  <a:pt x="688434" y="866524"/>
                </a:cubicBezTo>
                <a:cubicBezTo>
                  <a:pt x="369090" y="831039"/>
                  <a:pt x="680675" y="873893"/>
                  <a:pt x="462913" y="842783"/>
                </a:cubicBezTo>
                <a:cubicBezTo>
                  <a:pt x="224274" y="856041"/>
                  <a:pt x="316928" y="832096"/>
                  <a:pt x="178043" y="878394"/>
                </a:cubicBezTo>
                <a:cubicBezTo>
                  <a:pt x="58404" y="918276"/>
                  <a:pt x="243958" y="857432"/>
                  <a:pt x="94957" y="902134"/>
                </a:cubicBezTo>
                <a:cubicBezTo>
                  <a:pt x="70989" y="909325"/>
                  <a:pt x="23739" y="925874"/>
                  <a:pt x="23739" y="925874"/>
                </a:cubicBezTo>
                <a:cubicBezTo>
                  <a:pt x="19783" y="914004"/>
                  <a:pt x="11870" y="902776"/>
                  <a:pt x="11870" y="890264"/>
                </a:cubicBezTo>
                <a:cubicBezTo>
                  <a:pt x="11870" y="866196"/>
                  <a:pt x="23739" y="794975"/>
                  <a:pt x="23739" y="819043"/>
                </a:cubicBezTo>
                <a:cubicBezTo>
                  <a:pt x="23739" y="848496"/>
                  <a:pt x="6741" y="927781"/>
                  <a:pt x="0" y="961485"/>
                </a:cubicBezTo>
                <a:cubicBezTo>
                  <a:pt x="3957" y="977312"/>
                  <a:pt x="-663" y="998522"/>
                  <a:pt x="11870" y="1008966"/>
                </a:cubicBezTo>
                <a:cubicBezTo>
                  <a:pt x="32392" y="1026068"/>
                  <a:pt x="166174" y="1017829"/>
                  <a:pt x="166174" y="1044576"/>
                </a:cubicBezTo>
                <a:lnTo>
                  <a:pt x="166174" y="1080187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Oval 21"/>
          <p:cNvSpPr>
            <a:spLocks noChangeAspect="1" noChangeArrowheads="1"/>
          </p:cNvSpPr>
          <p:nvPr/>
        </p:nvSpPr>
        <p:spPr bwMode="auto">
          <a:xfrm>
            <a:off x="4648250" y="5733023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9" name="AutoShape 22"/>
          <p:cNvCxnSpPr>
            <a:cxnSpLocks noChangeShapeType="1"/>
            <a:stCxn id="3" idx="5"/>
            <a:endCxn id="28" idx="1"/>
          </p:cNvCxnSpPr>
          <p:nvPr/>
        </p:nvCxnSpPr>
        <p:spPr bwMode="auto">
          <a:xfrm>
            <a:off x="4549847" y="5388268"/>
            <a:ext cx="161174" cy="41008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00001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 we represent that?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640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891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01650"/>
              </p:ext>
            </p:extLst>
          </p:nvPr>
        </p:nvGraphicFramePr>
        <p:xfrm>
          <a:off x="1447800" y="2399616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Heaps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05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+mn-lt"/>
              </a:rPr>
              <a:t>Since it’s binary and complete, it turns out we can use an array!</a:t>
            </a:r>
            <a:endParaRPr kumimoji="1" lang="zh-CN" altLang="en-US" sz="24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696" y="4659390"/>
            <a:ext cx="879533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8975" lvl="1" indent="-342900" algn="l">
              <a:buFont typeface="Arial"/>
              <a:buChar char="•"/>
              <a:tabLst>
                <a:tab pos="594677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The "start" or "root" index is 1</a:t>
            </a:r>
            <a:r>
              <a:rPr lang="en-US" altLang="zh-CN" sz="2400" dirty="0" smtClean="0">
                <a:latin typeface="Calibri"/>
                <a:cs typeface="Calibri"/>
              </a:rPr>
              <a:t>.</a:t>
            </a:r>
          </a:p>
          <a:p>
            <a:pPr marL="688975" lvl="1" indent="-342900" algn="l">
              <a:buFont typeface="Arial"/>
              <a:buChar char="•"/>
              <a:tabLst>
                <a:tab pos="5946775" algn="l"/>
              </a:tabLst>
            </a:pPr>
            <a:r>
              <a:rPr lang="en-US" altLang="zh-CN" sz="2400" dirty="0" smtClean="0">
                <a:latin typeface="Calibri"/>
                <a:cs typeface="Calibri"/>
              </a:rPr>
              <a:t>Every </a:t>
            </a:r>
            <a:r>
              <a:rPr lang="en-US" altLang="zh-CN" sz="2400" dirty="0">
                <a:latin typeface="Calibri"/>
                <a:cs typeface="Calibri"/>
              </a:rPr>
              <a:t>index </a:t>
            </a:r>
            <a:r>
              <a:rPr lang="en-US" altLang="zh-CN" sz="2400" i="1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 has a "parent" index:	</a:t>
            </a:r>
            <a:r>
              <a:rPr lang="en-US" altLang="zh-CN" sz="2400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/</a:t>
            </a:r>
            <a:r>
              <a:rPr lang="en-US" altLang="zh-CN" sz="2400" dirty="0" smtClean="0">
                <a:latin typeface="Calibri"/>
                <a:cs typeface="Calibri"/>
              </a:rPr>
              <a:t>2</a:t>
            </a:r>
          </a:p>
          <a:p>
            <a:pPr marL="688975" lvl="1" indent="-342900" algn="l">
              <a:buFont typeface="Arial"/>
              <a:buChar char="•"/>
              <a:tabLst>
                <a:tab pos="5946775" algn="l"/>
              </a:tabLst>
            </a:pPr>
            <a:r>
              <a:rPr lang="en-US" altLang="zh-CN" sz="2400" dirty="0" smtClean="0">
                <a:latin typeface="Calibri"/>
                <a:cs typeface="Calibri"/>
              </a:rPr>
              <a:t>Every index has two </a:t>
            </a:r>
            <a:r>
              <a:rPr lang="en-US" altLang="zh-CN" sz="2400" dirty="0">
                <a:latin typeface="Calibri"/>
                <a:cs typeface="Calibri"/>
              </a:rPr>
              <a:t>"child" indexes:	</a:t>
            </a:r>
            <a:r>
              <a:rPr lang="en-US" altLang="zh-CN" sz="2400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*2</a:t>
            </a:r>
            <a:r>
              <a:rPr lang="en-US" altLang="zh-CN" sz="2400" dirty="0" smtClean="0">
                <a:latin typeface="Calibri"/>
                <a:cs typeface="Calibri"/>
              </a:rPr>
              <a:t>,    </a:t>
            </a:r>
            <a:r>
              <a:rPr lang="en-US" altLang="zh-CN" sz="2400" dirty="0" err="1" smtClean="0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*2 + 1</a:t>
            </a:r>
          </a:p>
        </p:txBody>
      </p:sp>
    </p:spTree>
    <p:extLst>
      <p:ext uri="{BB962C8B-B14F-4D97-AF65-F5344CB8AC3E}">
        <p14:creationId xmlns:p14="http://schemas.microsoft.com/office/powerpoint/2010/main" val="17871797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38310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38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63682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spect="1" noChangeArrowheads="1"/>
          </p:cNvSpPr>
          <p:nvPr/>
        </p:nvSpPr>
        <p:spPr bwMode="auto">
          <a:xfrm>
            <a:off x="3926163" y="5466018"/>
            <a:ext cx="461963" cy="481013"/>
          </a:xfrm>
          <a:prstGeom prst="ellipse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4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rgbClr val="E6E0EC"/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218179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spect="1" noChangeArrowheads="1"/>
          </p:cNvSpPr>
          <p:nvPr/>
        </p:nvSpPr>
        <p:spPr bwMode="auto">
          <a:xfrm>
            <a:off x="3926163" y="5466018"/>
            <a:ext cx="461963" cy="481013"/>
          </a:xfrm>
          <a:prstGeom prst="ellipse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8036" y="3344512"/>
            <a:ext cx="272999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588" lvl="1" algn="ctr">
              <a:tabLst>
                <a:tab pos="594677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Every index </a:t>
            </a:r>
            <a:r>
              <a:rPr lang="en-US" altLang="zh-CN" sz="2400" i="1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 has </a:t>
            </a:r>
            <a:r>
              <a:rPr lang="en-US" altLang="zh-CN" sz="2400" dirty="0" smtClean="0">
                <a:latin typeface="Calibri"/>
                <a:cs typeface="Calibri"/>
              </a:rPr>
              <a:t>a "</a:t>
            </a:r>
            <a:r>
              <a:rPr lang="en-US" altLang="zh-CN" sz="2400" dirty="0">
                <a:latin typeface="Calibri"/>
                <a:cs typeface="Calibri"/>
              </a:rPr>
              <a:t>parent" </a:t>
            </a:r>
            <a:r>
              <a:rPr lang="en-US" altLang="zh-CN" sz="2400" dirty="0" smtClean="0">
                <a:latin typeface="Calibri"/>
                <a:cs typeface="Calibri"/>
              </a:rPr>
              <a:t>index: </a:t>
            </a:r>
            <a:r>
              <a:rPr lang="en-US" altLang="zh-CN" sz="2400" i="1" dirty="0" err="1" smtClean="0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/</a:t>
            </a:r>
            <a:r>
              <a:rPr lang="en-US" altLang="zh-CN" sz="2400" dirty="0" smtClean="0">
                <a:latin typeface="Calibri"/>
                <a:cs typeface="Calibri"/>
              </a:rPr>
              <a:t>2</a:t>
            </a:r>
            <a:endParaRPr lang="en-US" altLang="zh-CN" sz="2400" dirty="0">
              <a:latin typeface="Calibri"/>
              <a:cs typeface="Calibri"/>
            </a:endParaRPr>
          </a:p>
        </p:txBody>
      </p:sp>
      <p:sp>
        <p:nvSpPr>
          <p:cNvPr id="26" name="Oval 6"/>
          <p:cNvSpPr>
            <a:spLocks noChangeAspect="1" noChangeArrowheads="1"/>
          </p:cNvSpPr>
          <p:nvPr/>
        </p:nvSpPr>
        <p:spPr bwMode="auto">
          <a:xfrm>
            <a:off x="3010304" y="5464106"/>
            <a:ext cx="461963" cy="481013"/>
          </a:xfrm>
          <a:prstGeom prst="ellipse">
            <a:avLst/>
          </a:prstGeom>
          <a:solidFill>
            <a:srgbClr val="E6E0EC">
              <a:alpha val="36000"/>
            </a:srgbClr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7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03782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spect="1" noChangeArrowheads="1"/>
          </p:cNvSpPr>
          <p:nvPr/>
        </p:nvSpPr>
        <p:spPr bwMode="auto">
          <a:xfrm>
            <a:off x="3926163" y="5466018"/>
            <a:ext cx="461963" cy="481013"/>
          </a:xfrm>
          <a:prstGeom prst="ellipse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10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Heap as T</a:t>
            </a:r>
            <a:r>
              <a:rPr lang="en-US" altLang="zh-CN" dirty="0" smtClean="0"/>
              <a:t>ree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solidFill>
            <a:srgbClr val="E6E0EC"/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solidFill>
            <a:srgbClr val="E6E0EC"/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121313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spect="1" noChangeArrowheads="1"/>
          </p:cNvSpPr>
          <p:nvPr/>
        </p:nvSpPr>
        <p:spPr bwMode="auto">
          <a:xfrm>
            <a:off x="3926163" y="5466018"/>
            <a:ext cx="461963" cy="481013"/>
          </a:xfrm>
          <a:prstGeom prst="ellipse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38100">
            <a:solidFill>
              <a:srgbClr val="008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5" name="Oval 6"/>
          <p:cNvSpPr>
            <a:spLocks noChangeAspect="1" noChangeArrowheads="1"/>
          </p:cNvSpPr>
          <p:nvPr/>
        </p:nvSpPr>
        <p:spPr bwMode="auto">
          <a:xfrm>
            <a:off x="5728429" y="5475976"/>
            <a:ext cx="461963" cy="481013"/>
          </a:xfrm>
          <a:prstGeom prst="ellipse">
            <a:avLst/>
          </a:prstGeom>
          <a:solidFill>
            <a:srgbClr val="E6E0EC">
              <a:alpha val="36000"/>
            </a:srgbClr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6" name="Oval 6"/>
          <p:cNvSpPr>
            <a:spLocks noChangeAspect="1" noChangeArrowheads="1"/>
          </p:cNvSpPr>
          <p:nvPr/>
        </p:nvSpPr>
        <p:spPr bwMode="auto">
          <a:xfrm>
            <a:off x="6201307" y="5485934"/>
            <a:ext cx="461963" cy="481013"/>
          </a:xfrm>
          <a:prstGeom prst="ellipse">
            <a:avLst/>
          </a:prstGeom>
          <a:solidFill>
            <a:srgbClr val="E6E0EC">
              <a:alpha val="36000"/>
            </a:srgbClr>
          </a:solidFill>
          <a:ln w="38100">
            <a:solidFill>
              <a:srgbClr val="660066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38035" y="3344512"/>
            <a:ext cx="3074209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588" lvl="1" algn="ctr">
              <a:tabLst>
                <a:tab pos="5946775" algn="l"/>
              </a:tabLst>
            </a:pPr>
            <a:r>
              <a:rPr lang="en-US" altLang="zh-CN" sz="2400" dirty="0">
                <a:latin typeface="Calibri"/>
                <a:cs typeface="Calibri"/>
              </a:rPr>
              <a:t>Every index </a:t>
            </a:r>
            <a:r>
              <a:rPr lang="en-US" altLang="zh-CN" sz="2400" i="1" dirty="0" err="1">
                <a:latin typeface="Calibri"/>
                <a:cs typeface="Calibri"/>
              </a:rPr>
              <a:t>i</a:t>
            </a:r>
            <a:r>
              <a:rPr lang="en-US" altLang="zh-CN" sz="2400" dirty="0">
                <a:latin typeface="Calibri"/>
                <a:cs typeface="Calibri"/>
              </a:rPr>
              <a:t> has </a:t>
            </a:r>
            <a:r>
              <a:rPr lang="en-US" altLang="zh-CN" sz="2400" dirty="0" smtClean="0">
                <a:latin typeface="Calibri"/>
                <a:cs typeface="Calibri"/>
              </a:rPr>
              <a:t>two children at index 2 *</a:t>
            </a:r>
            <a:r>
              <a:rPr lang="en-US" altLang="zh-CN" sz="2400" i="1" dirty="0" err="1" smtClean="0">
                <a:latin typeface="Calibri"/>
                <a:cs typeface="Calibri"/>
              </a:rPr>
              <a:t>i</a:t>
            </a:r>
            <a:r>
              <a:rPr lang="en-US" altLang="zh-CN" sz="2400" dirty="0" smtClean="0">
                <a:latin typeface="Calibri"/>
                <a:cs typeface="Calibri"/>
              </a:rPr>
              <a:t> and 2 * </a:t>
            </a:r>
            <a:r>
              <a:rPr lang="en-US" altLang="zh-CN" sz="2400" i="1" dirty="0" err="1" smtClean="0">
                <a:latin typeface="Calibri"/>
                <a:cs typeface="Calibri"/>
              </a:rPr>
              <a:t>i</a:t>
            </a:r>
            <a:r>
              <a:rPr lang="en-US" altLang="zh-CN" sz="2400" dirty="0" smtClean="0">
                <a:latin typeface="Calibri"/>
                <a:cs typeface="Calibri"/>
              </a:rPr>
              <a:t> + 1</a:t>
            </a:r>
            <a:endParaRPr lang="en-US" altLang="zh-CN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66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rPr>
              <a:t>Why Section Lead?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57200" y="2360925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Teaching is an incredible experience!</a:t>
            </a: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directly with students</a:t>
            </a: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Participate in fun events</a:t>
            </a: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 an amazing group of people</a:t>
            </a:r>
          </a:p>
          <a:p>
            <a:pPr marL="457200" marR="0" lvl="0" indent="-266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Leave your mark on campus</a:t>
            </a:r>
          </a:p>
        </p:txBody>
      </p:sp>
    </p:spTree>
    <p:extLst>
      <p:ext uri="{BB962C8B-B14F-4D97-AF65-F5344CB8AC3E}">
        <p14:creationId xmlns:p14="http://schemas.microsoft.com/office/powerpoint/2010/main" val="395805292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add (enqueue)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93778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8C1515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8C1515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74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add (enqueue)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819875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en-US" altLang="zh-CN" sz="2500" dirty="0" smtClean="0"/>
              <a:t>Place it in the first empty index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265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add (enqueue)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767287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en-US" altLang="zh-CN" sz="2500" dirty="0" smtClean="0"/>
              <a:t>Place it in the first empty index</a:t>
            </a:r>
          </a:p>
          <a:p>
            <a:pPr marL="342900" indent="-342900" algn="ctr">
              <a:buAutoNum type="arabicPeriod"/>
            </a:pPr>
            <a:r>
              <a:rPr lang="en-US" altLang="zh-CN" sz="2500" dirty="0" smtClean="0"/>
              <a:t>Bubble up to conserve “heap” property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620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60948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95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50986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3" name="Rounded Rectangle 2"/>
          <p:cNvSpPr/>
          <p:nvPr/>
        </p:nvSpPr>
        <p:spPr>
          <a:xfrm>
            <a:off x="5982250" y="1400682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98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28573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3" name="Rounded Rectangle 2"/>
          <p:cNvSpPr/>
          <p:nvPr/>
        </p:nvSpPr>
        <p:spPr>
          <a:xfrm>
            <a:off x="5982250" y="1400682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Freeform 69"/>
          <p:cNvSpPr>
            <a:spLocks/>
          </p:cNvSpPr>
          <p:nvPr/>
        </p:nvSpPr>
        <p:spPr bwMode="auto">
          <a:xfrm>
            <a:off x="4419600" y="2590800"/>
            <a:ext cx="1830388" cy="152400"/>
          </a:xfrm>
          <a:custGeom>
            <a:avLst/>
            <a:gdLst>
              <a:gd name="T0" fmla="*/ 1153 w 1153"/>
              <a:gd name="T1" fmla="*/ 0 h 125"/>
              <a:gd name="T2" fmla="*/ 923 w 1153"/>
              <a:gd name="T3" fmla="*/ 100 h 125"/>
              <a:gd name="T4" fmla="*/ 594 w 1153"/>
              <a:gd name="T5" fmla="*/ 125 h 125"/>
              <a:gd name="T6" fmla="*/ 297 w 1153"/>
              <a:gd name="T7" fmla="*/ 100 h 125"/>
              <a:gd name="T8" fmla="*/ 0 w 1153"/>
              <a:gd name="T9" fmla="*/ 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3" h="125">
                <a:moveTo>
                  <a:pt x="1153" y="0"/>
                </a:moveTo>
                <a:lnTo>
                  <a:pt x="923" y="100"/>
                </a:lnTo>
                <a:lnTo>
                  <a:pt x="594" y="125"/>
                </a:lnTo>
                <a:lnTo>
                  <a:pt x="297" y="100"/>
                </a:lnTo>
                <a:lnTo>
                  <a:pt x="0" y="1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4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>
              <a:buNone/>
            </a:pPr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 smtClean="0">
                <a:latin typeface="Consolas" charset="0"/>
              </a:rPr>
              <a:t>pq.</a:t>
            </a:r>
            <a:r>
              <a:rPr lang="en-US" altLang="zh-CN" b="1" dirty="0" err="1" smtClean="0">
                <a:latin typeface="Consolas" charset="0"/>
              </a:rPr>
              <a:t>enqueue</a:t>
            </a:r>
            <a:r>
              <a:rPr lang="en-US" altLang="zh-CN" dirty="0">
                <a:latin typeface="Consolas" charset="0"/>
              </a:rPr>
              <a:t>("k", 1)</a:t>
            </a:r>
            <a:r>
              <a:rPr lang="en-US" altLang="zh-CN" dirty="0" smtClean="0">
                <a:latin typeface="Consolas" charset="0"/>
              </a:rPr>
              <a:t>;</a:t>
            </a:r>
            <a:endParaRPr lang="en-US" altLang="zh-CN" dirty="0">
              <a:latin typeface="Consola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3" name="Rounded Rectangle 2"/>
          <p:cNvSpPr/>
          <p:nvPr/>
        </p:nvSpPr>
        <p:spPr>
          <a:xfrm>
            <a:off x="5982250" y="1400682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Freeform 69"/>
          <p:cNvSpPr>
            <a:spLocks/>
          </p:cNvSpPr>
          <p:nvPr/>
        </p:nvSpPr>
        <p:spPr bwMode="auto">
          <a:xfrm>
            <a:off x="4419600" y="2590800"/>
            <a:ext cx="1830388" cy="152400"/>
          </a:xfrm>
          <a:custGeom>
            <a:avLst/>
            <a:gdLst>
              <a:gd name="T0" fmla="*/ 1153 w 1153"/>
              <a:gd name="T1" fmla="*/ 0 h 125"/>
              <a:gd name="T2" fmla="*/ 923 w 1153"/>
              <a:gd name="T3" fmla="*/ 100 h 125"/>
              <a:gd name="T4" fmla="*/ 594 w 1153"/>
              <a:gd name="T5" fmla="*/ 125 h 125"/>
              <a:gd name="T6" fmla="*/ 297 w 1153"/>
              <a:gd name="T7" fmla="*/ 100 h 125"/>
              <a:gd name="T8" fmla="*/ 0 w 1153"/>
              <a:gd name="T9" fmla="*/ 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3" h="125">
                <a:moveTo>
                  <a:pt x="1153" y="0"/>
                </a:moveTo>
                <a:lnTo>
                  <a:pt x="923" y="100"/>
                </a:lnTo>
                <a:lnTo>
                  <a:pt x="594" y="125"/>
                </a:lnTo>
                <a:lnTo>
                  <a:pt x="297" y="100"/>
                </a:lnTo>
                <a:lnTo>
                  <a:pt x="0" y="1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350586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42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660043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until the priority of the parent is smaller or you reach the top of the tree 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03945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52682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6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rPr>
              <a:t>Participate in fun events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57187" y="5091267"/>
            <a:ext cx="3994500" cy="1213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SLs keeping it classy for “LaIR Formal”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692275" y="5113467"/>
            <a:ext cx="3994500" cy="116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Welcome breakfast for new SLs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1350" y="1703400"/>
            <a:ext cx="3836339" cy="341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l="15432" r="14165"/>
          <a:stretch/>
        </p:blipFill>
        <p:spPr>
          <a:xfrm>
            <a:off x="319890" y="1723962"/>
            <a:ext cx="4269070" cy="3410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86739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193593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auto">
          <a:xfrm>
            <a:off x="3352800" y="2590800"/>
            <a:ext cx="838200" cy="152400"/>
          </a:xfrm>
          <a:custGeom>
            <a:avLst/>
            <a:gdLst>
              <a:gd name="T0" fmla="*/ 1153 w 1153"/>
              <a:gd name="T1" fmla="*/ 0 h 125"/>
              <a:gd name="T2" fmla="*/ 923 w 1153"/>
              <a:gd name="T3" fmla="*/ 100 h 125"/>
              <a:gd name="T4" fmla="*/ 594 w 1153"/>
              <a:gd name="T5" fmla="*/ 125 h 125"/>
              <a:gd name="T6" fmla="*/ 297 w 1153"/>
              <a:gd name="T7" fmla="*/ 100 h 125"/>
              <a:gd name="T8" fmla="*/ 0 w 1153"/>
              <a:gd name="T9" fmla="*/ 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3" h="125">
                <a:moveTo>
                  <a:pt x="1153" y="0"/>
                </a:moveTo>
                <a:lnTo>
                  <a:pt x="923" y="100"/>
                </a:lnTo>
                <a:lnTo>
                  <a:pt x="594" y="125"/>
                </a:lnTo>
                <a:lnTo>
                  <a:pt x="297" y="100"/>
                </a:lnTo>
                <a:lnTo>
                  <a:pt x="0" y="1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9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926913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57269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Freeform 70"/>
          <p:cNvSpPr>
            <a:spLocks/>
          </p:cNvSpPr>
          <p:nvPr/>
        </p:nvSpPr>
        <p:spPr bwMode="auto">
          <a:xfrm>
            <a:off x="3352800" y="2590800"/>
            <a:ext cx="838200" cy="152400"/>
          </a:xfrm>
          <a:custGeom>
            <a:avLst/>
            <a:gdLst>
              <a:gd name="T0" fmla="*/ 1153 w 1153"/>
              <a:gd name="T1" fmla="*/ 0 h 125"/>
              <a:gd name="T2" fmla="*/ 923 w 1153"/>
              <a:gd name="T3" fmla="*/ 100 h 125"/>
              <a:gd name="T4" fmla="*/ 594 w 1153"/>
              <a:gd name="T5" fmla="*/ 125 h 125"/>
              <a:gd name="T6" fmla="*/ 297 w 1153"/>
              <a:gd name="T7" fmla="*/ 100 h 125"/>
              <a:gd name="T8" fmla="*/ 0 w 1153"/>
              <a:gd name="T9" fmla="*/ 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3" h="125">
                <a:moveTo>
                  <a:pt x="1153" y="0"/>
                </a:moveTo>
                <a:lnTo>
                  <a:pt x="923" y="100"/>
                </a:lnTo>
                <a:lnTo>
                  <a:pt x="594" y="125"/>
                </a:lnTo>
                <a:lnTo>
                  <a:pt x="297" y="100"/>
                </a:lnTo>
                <a:lnTo>
                  <a:pt x="0" y="1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93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810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until the priority of the parent is smaller or you reach the top of the tree </a:t>
            </a:r>
            <a:endParaRPr lang="en-US" altLang="zh-CN" dirty="0"/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948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16271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until the priority of the parent is smaller or you reach the top of the tree 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04228" y="1375029"/>
            <a:ext cx="735912" cy="137694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5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92389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Bubble Up!</a:t>
            </a:r>
            <a:endParaRPr lang="en-US" altLang="zh-CN" dirty="0"/>
          </a:p>
        </p:txBody>
      </p:sp>
      <p:sp>
        <p:nvSpPr>
          <p:cNvPr id="2" name="Rectangle 1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Check priority against its parent.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If priority is smaller: swap the two.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Repeat until the priority of the parent is smaller or you reach the top of the tree 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4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Big O?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1653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053986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2585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66597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3995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704768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5698110" y="3466095"/>
            <a:ext cx="255122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What is the depth of the tree?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45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04588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5698110" y="3466095"/>
            <a:ext cx="2551223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Calibri"/>
                <a:cs typeface="Calibri"/>
              </a:rPr>
              <a:t>How many times can you divide n by 2?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27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A0002"/>
              </a:buClr>
              <a:buSzPct val="25000"/>
              <a:buFont typeface="Tahoma"/>
              <a:buNone/>
            </a:pPr>
            <a:r>
              <a:rPr lang="en-US" sz="4400" b="1" i="0" u="none" strike="noStrike" cap="none">
                <a:solidFill>
                  <a:srgbClr val="DA0002"/>
                </a:solidFill>
                <a:latin typeface="Tahoma"/>
                <a:ea typeface="Tahoma"/>
                <a:cs typeface="Tahoma"/>
                <a:sym typeface="Tahoma"/>
              </a:rPr>
              <a:t>Participate in fun events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57187" y="5091267"/>
            <a:ext cx="3994500" cy="1213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SLs at an “Iron Chef” event with Google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92275" y="5113467"/>
            <a:ext cx="3994500" cy="116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30188" marR="0" lvl="0" indent="-23018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SLs on a SF Bay boat cruise with Microsoft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2550" y="1669875"/>
            <a:ext cx="4235100" cy="34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l="1664" r="16749"/>
          <a:stretch/>
        </p:blipFill>
        <p:spPr>
          <a:xfrm>
            <a:off x="271100" y="1703400"/>
            <a:ext cx="4180499" cy="341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13163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Worst Case</a:t>
            </a:r>
            <a:endParaRPr lang="en-US" altLang="zh-CN" sz="3600" dirty="0"/>
          </a:p>
        </p:txBody>
      </p:sp>
      <p:sp>
        <p:nvSpPr>
          <p:cNvPr id="688132" name="Oval 4"/>
          <p:cNvSpPr>
            <a:spLocks noChangeAspect="1" noChangeArrowheads="1"/>
          </p:cNvSpPr>
          <p:nvPr/>
        </p:nvSpPr>
        <p:spPr bwMode="auto">
          <a:xfrm>
            <a:off x="5540119" y="2547864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688133" name="Oval 5"/>
          <p:cNvSpPr>
            <a:spLocks noChangeAspect="1" noChangeArrowheads="1"/>
          </p:cNvSpPr>
          <p:nvPr/>
        </p:nvSpPr>
        <p:spPr bwMode="auto">
          <a:xfrm>
            <a:off x="4133594" y="2547864"/>
            <a:ext cx="461962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688134" name="Oval 6"/>
          <p:cNvSpPr>
            <a:spLocks noChangeAspect="1" noChangeArrowheads="1"/>
          </p:cNvSpPr>
          <p:nvPr/>
        </p:nvSpPr>
        <p:spPr bwMode="auto">
          <a:xfrm>
            <a:off x="291915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688135" name="Oval 7"/>
          <p:cNvSpPr>
            <a:spLocks noChangeAspect="1" noChangeArrowheads="1"/>
          </p:cNvSpPr>
          <p:nvPr/>
        </p:nvSpPr>
        <p:spPr bwMode="auto">
          <a:xfrm>
            <a:off x="5205156" y="179221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88136" name="Oval 8"/>
          <p:cNvSpPr>
            <a:spLocks noChangeAspect="1" noChangeArrowheads="1"/>
          </p:cNvSpPr>
          <p:nvPr/>
        </p:nvSpPr>
        <p:spPr bwMode="auto">
          <a:xfrm>
            <a:off x="3604956" y="179221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688137" name="Oval 9"/>
          <p:cNvSpPr>
            <a:spLocks noChangeAspect="1" noChangeArrowheads="1"/>
          </p:cNvSpPr>
          <p:nvPr/>
        </p:nvSpPr>
        <p:spPr bwMode="auto">
          <a:xfrm>
            <a:off x="4354256" y="1036564"/>
            <a:ext cx="460375" cy="48101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688138" name="AutoShape 10"/>
          <p:cNvCxnSpPr>
            <a:cxnSpLocks noChangeShapeType="1"/>
            <a:stCxn id="688137" idx="3"/>
            <a:endCxn id="688136" idx="0"/>
          </p:cNvCxnSpPr>
          <p:nvPr/>
        </p:nvCxnSpPr>
        <p:spPr bwMode="auto">
          <a:xfrm flipH="1">
            <a:off x="3835144" y="1466777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39" name="AutoShape 11"/>
          <p:cNvCxnSpPr>
            <a:cxnSpLocks noChangeShapeType="1"/>
            <a:stCxn id="688137" idx="5"/>
            <a:endCxn id="688135" idx="0"/>
          </p:cNvCxnSpPr>
          <p:nvPr/>
        </p:nvCxnSpPr>
        <p:spPr bwMode="auto">
          <a:xfrm>
            <a:off x="4747956" y="1466777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0" name="AutoShape 12"/>
          <p:cNvCxnSpPr>
            <a:cxnSpLocks noChangeShapeType="1"/>
            <a:stCxn id="688135" idx="5"/>
            <a:endCxn id="688132" idx="0"/>
          </p:cNvCxnSpPr>
          <p:nvPr/>
        </p:nvCxnSpPr>
        <p:spPr bwMode="auto">
          <a:xfrm>
            <a:off x="5598856" y="2222427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1" name="AutoShape 13"/>
          <p:cNvCxnSpPr>
            <a:cxnSpLocks noChangeShapeType="1"/>
            <a:stCxn id="688136" idx="3"/>
            <a:endCxn id="688134" idx="0"/>
          </p:cNvCxnSpPr>
          <p:nvPr/>
        </p:nvCxnSpPr>
        <p:spPr bwMode="auto">
          <a:xfrm flipH="1">
            <a:off x="3150931" y="2222427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142" name="AutoShape 14"/>
          <p:cNvCxnSpPr>
            <a:cxnSpLocks noChangeShapeType="1"/>
            <a:stCxn id="688136" idx="5"/>
            <a:endCxn id="688133" idx="0"/>
          </p:cNvCxnSpPr>
          <p:nvPr/>
        </p:nvCxnSpPr>
        <p:spPr bwMode="auto">
          <a:xfrm>
            <a:off x="3998656" y="2222427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3" name="Oval 15"/>
          <p:cNvSpPr>
            <a:spLocks noChangeAspect="1" noChangeArrowheads="1"/>
          </p:cNvSpPr>
          <p:nvPr/>
        </p:nvSpPr>
        <p:spPr bwMode="auto">
          <a:xfrm>
            <a:off x="2573081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688144" name="AutoShape 16"/>
          <p:cNvCxnSpPr>
            <a:cxnSpLocks noChangeShapeType="1"/>
            <a:stCxn id="688134" idx="3"/>
            <a:endCxn id="688143" idx="0"/>
          </p:cNvCxnSpPr>
          <p:nvPr/>
        </p:nvCxnSpPr>
        <p:spPr bwMode="auto">
          <a:xfrm flipH="1">
            <a:off x="2787394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5" name="Oval 17"/>
          <p:cNvSpPr>
            <a:spLocks noChangeAspect="1" noChangeArrowheads="1"/>
          </p:cNvSpPr>
          <p:nvPr/>
        </p:nvSpPr>
        <p:spPr bwMode="auto">
          <a:xfrm>
            <a:off x="3298569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688146" name="AutoShape 18"/>
          <p:cNvCxnSpPr>
            <a:cxnSpLocks noChangeShapeType="1"/>
            <a:stCxn id="688134" idx="5"/>
            <a:endCxn id="688145" idx="0"/>
          </p:cNvCxnSpPr>
          <p:nvPr/>
        </p:nvCxnSpPr>
        <p:spPr bwMode="auto">
          <a:xfrm>
            <a:off x="3312856" y="2978077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7" name="Oval 19"/>
          <p:cNvSpPr>
            <a:spLocks noChangeAspect="1" noChangeArrowheads="1"/>
          </p:cNvSpPr>
          <p:nvPr/>
        </p:nvSpPr>
        <p:spPr bwMode="auto">
          <a:xfrm>
            <a:off x="4881306" y="2547864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688148" name="AutoShape 20"/>
          <p:cNvCxnSpPr>
            <a:cxnSpLocks noChangeShapeType="1"/>
            <a:stCxn id="688135" idx="3"/>
            <a:endCxn id="688147" idx="0"/>
          </p:cNvCxnSpPr>
          <p:nvPr/>
        </p:nvCxnSpPr>
        <p:spPr bwMode="auto">
          <a:xfrm flipH="1">
            <a:off x="5113081" y="2222427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149" name="Oval 21"/>
          <p:cNvSpPr>
            <a:spLocks noChangeAspect="1" noChangeArrowheads="1"/>
          </p:cNvSpPr>
          <p:nvPr/>
        </p:nvSpPr>
        <p:spPr bwMode="auto">
          <a:xfrm>
            <a:off x="3892294" y="3305102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688150" name="AutoShape 22"/>
          <p:cNvCxnSpPr>
            <a:cxnSpLocks noChangeShapeType="1"/>
            <a:stCxn id="688133" idx="3"/>
            <a:endCxn id="688149" idx="0"/>
          </p:cNvCxnSpPr>
          <p:nvPr/>
        </p:nvCxnSpPr>
        <p:spPr bwMode="auto">
          <a:xfrm flipH="1">
            <a:off x="4106606" y="2978077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88151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375081"/>
              </p:ext>
            </p:extLst>
          </p:nvPr>
        </p:nvGraphicFramePr>
        <p:xfrm>
          <a:off x="1371600" y="5105400"/>
          <a:ext cx="6638925" cy="1188720"/>
        </p:xfrm>
        <a:graphic>
          <a:graphicData uri="http://schemas.openxmlformats.org/drawingml/2006/table">
            <a:tbl>
              <a:tblPr/>
              <a:tblGrid>
                <a:gridCol w="736600"/>
                <a:gridCol w="452438"/>
                <a:gridCol w="452437"/>
                <a:gridCol w="455613"/>
                <a:gridCol w="450850"/>
                <a:gridCol w="457200"/>
                <a:gridCol w="454025"/>
                <a:gridCol w="455612"/>
                <a:gridCol w="454025"/>
                <a:gridCol w="454025"/>
                <a:gridCol w="454025"/>
                <a:gridCol w="454025"/>
                <a:gridCol w="454025"/>
                <a:gridCol w="45402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B2B2B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8211" name="Line 83"/>
          <p:cNvSpPr>
            <a:spLocks noChangeShapeType="1"/>
          </p:cNvSpPr>
          <p:nvPr/>
        </p:nvSpPr>
        <p:spPr bwMode="auto">
          <a:xfrm flipV="1">
            <a:off x="4438517" y="3964642"/>
            <a:ext cx="0" cy="94585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Oval 21"/>
          <p:cNvSpPr>
            <a:spLocks noChangeAspect="1" noChangeArrowheads="1"/>
          </p:cNvSpPr>
          <p:nvPr/>
        </p:nvSpPr>
        <p:spPr bwMode="auto">
          <a:xfrm>
            <a:off x="4624511" y="3323375"/>
            <a:ext cx="428625" cy="44608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sysDash"/>
            <a:round/>
            <a:headEnd/>
            <a:tailEnd/>
          </a:ln>
          <a:extLst/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5" name="AutoShape 22"/>
          <p:cNvCxnSpPr>
            <a:cxnSpLocks noChangeShapeType="1"/>
            <a:endCxn id="24" idx="0"/>
          </p:cNvCxnSpPr>
          <p:nvPr/>
        </p:nvCxnSpPr>
        <p:spPr bwMode="auto">
          <a:xfrm>
            <a:off x="4526108" y="2978620"/>
            <a:ext cx="312716" cy="34475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4161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Enqueue</a:t>
            </a:r>
            <a:r>
              <a:rPr kumimoji="1" lang="en-US" altLang="zh-CN" dirty="0" smtClean="0"/>
              <a:t> Big O?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794000"/>
            <a:ext cx="444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212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18999" y="4653113"/>
            <a:ext cx="7608377" cy="14481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Peek</a:t>
            </a:r>
            <a:endParaRPr lang="en-US" altLang="zh-CN" dirty="0"/>
          </a:p>
        </p:txBody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0868" y="1295400"/>
            <a:ext cx="7394726" cy="5181600"/>
          </a:xfrm>
        </p:spPr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0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peek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"k"</a:t>
            </a:r>
          </a:p>
          <a:p>
            <a:pPr marL="0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peekPriority</a:t>
            </a:r>
            <a:r>
              <a:rPr lang="en-US" altLang="zh-CN" dirty="0">
                <a:latin typeface="Consolas" charset="0"/>
              </a:rPr>
              <a:t>() </a:t>
            </a:r>
            <a:r>
              <a:rPr lang="en-US" altLang="zh-CN" dirty="0" smtClean="0">
                <a:latin typeface="Consolas" charset="0"/>
              </a:rPr>
              <a:t>-</a:t>
            </a:r>
            <a:r>
              <a:rPr lang="en-US" altLang="zh-CN" dirty="0">
                <a:latin typeface="Consolas" charset="0"/>
              </a:rPr>
              <a:t>-&gt; 1</a:t>
            </a:r>
          </a:p>
        </p:txBody>
      </p:sp>
      <p:graphicFrame>
        <p:nvGraphicFramePr>
          <p:cNvPr id="68403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93777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020781" y="4941729"/>
            <a:ext cx="7216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dirty="0">
                <a:latin typeface="Calibri"/>
                <a:cs typeface="Calibri"/>
              </a:rPr>
              <a:t>It is trivial to peek at the min-priority element in a </a:t>
            </a:r>
            <a:r>
              <a:rPr lang="en-US" altLang="zh-CN" sz="2400" dirty="0" smtClean="0">
                <a:latin typeface="Calibri"/>
                <a:cs typeface="Calibri"/>
              </a:rPr>
              <a:t>heap. It </a:t>
            </a:r>
            <a:r>
              <a:rPr lang="en-US" altLang="zh-CN" sz="2400" dirty="0">
                <a:latin typeface="Calibri"/>
                <a:cs typeface="Calibri"/>
              </a:rPr>
              <a:t>is always located in index 1</a:t>
            </a:r>
            <a:r>
              <a:rPr lang="en-US" altLang="zh-CN" sz="2400" dirty="0" smtClean="0">
                <a:latin typeface="Calibri"/>
                <a:cs typeface="Calibri"/>
              </a:rPr>
              <a:t>! What </a:t>
            </a:r>
            <a:r>
              <a:rPr lang="en-US" altLang="zh-CN" sz="2400" dirty="0">
                <a:latin typeface="Calibri"/>
                <a:cs typeface="Calibri"/>
              </a:rPr>
              <a:t>is the Big-Oh?</a:t>
            </a:r>
          </a:p>
        </p:txBody>
      </p:sp>
    </p:spTree>
    <p:extLst>
      <p:ext uri="{BB962C8B-B14F-4D97-AF65-F5344CB8AC3E}">
        <p14:creationId xmlns:p14="http://schemas.microsoft.com/office/powerpoint/2010/main" val="150750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Peek Big O?</a:t>
            </a:r>
            <a:endParaRPr kumimoji="1"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2794000"/>
            <a:ext cx="2463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60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922691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031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22920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248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69788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  <p:sp>
        <p:nvSpPr>
          <p:cNvPr id="2" name="Freeform 1"/>
          <p:cNvSpPr/>
          <p:nvPr/>
        </p:nvSpPr>
        <p:spPr>
          <a:xfrm>
            <a:off x="3275994" y="2453652"/>
            <a:ext cx="3086082" cy="229010"/>
          </a:xfrm>
          <a:custGeom>
            <a:avLst/>
            <a:gdLst>
              <a:gd name="connsiteX0" fmla="*/ 3086082 w 3086082"/>
              <a:gd name="connsiteY0" fmla="*/ 39087 h 229010"/>
              <a:gd name="connsiteX1" fmla="*/ 3026734 w 3086082"/>
              <a:gd name="connsiteY1" fmla="*/ 3477 h 229010"/>
              <a:gd name="connsiteX2" fmla="*/ 3062343 w 3086082"/>
              <a:gd name="connsiteY2" fmla="*/ 15347 h 229010"/>
              <a:gd name="connsiteX3" fmla="*/ 3050473 w 3086082"/>
              <a:gd name="connsiteY3" fmla="*/ 50957 h 229010"/>
              <a:gd name="connsiteX4" fmla="*/ 2955517 w 3086082"/>
              <a:gd name="connsiteY4" fmla="*/ 122178 h 229010"/>
              <a:gd name="connsiteX5" fmla="*/ 2919908 w 3086082"/>
              <a:gd name="connsiteY5" fmla="*/ 145919 h 229010"/>
              <a:gd name="connsiteX6" fmla="*/ 2836821 w 3086082"/>
              <a:gd name="connsiteY6" fmla="*/ 169659 h 229010"/>
              <a:gd name="connsiteX7" fmla="*/ 2801213 w 3086082"/>
              <a:gd name="connsiteY7" fmla="*/ 181529 h 229010"/>
              <a:gd name="connsiteX8" fmla="*/ 2670648 w 3086082"/>
              <a:gd name="connsiteY8" fmla="*/ 193399 h 229010"/>
              <a:gd name="connsiteX9" fmla="*/ 2468865 w 3086082"/>
              <a:gd name="connsiteY9" fmla="*/ 217140 h 229010"/>
              <a:gd name="connsiteX10" fmla="*/ 2350170 w 3086082"/>
              <a:gd name="connsiteY10" fmla="*/ 229010 h 229010"/>
              <a:gd name="connsiteX11" fmla="*/ 1970344 w 3086082"/>
              <a:gd name="connsiteY11" fmla="*/ 217140 h 229010"/>
              <a:gd name="connsiteX12" fmla="*/ 1875388 w 3086082"/>
              <a:gd name="connsiteY12" fmla="*/ 205270 h 229010"/>
              <a:gd name="connsiteX13" fmla="*/ 937694 w 3086082"/>
              <a:gd name="connsiteY13" fmla="*/ 193399 h 229010"/>
              <a:gd name="connsiteX14" fmla="*/ 830868 w 3086082"/>
              <a:gd name="connsiteY14" fmla="*/ 181529 h 229010"/>
              <a:gd name="connsiteX15" fmla="*/ 498521 w 3086082"/>
              <a:gd name="connsiteY15" fmla="*/ 157789 h 229010"/>
              <a:gd name="connsiteX16" fmla="*/ 130565 w 3086082"/>
              <a:gd name="connsiteY16" fmla="*/ 157789 h 229010"/>
              <a:gd name="connsiteX17" fmla="*/ 118696 w 3086082"/>
              <a:gd name="connsiteY17" fmla="*/ 122178 h 229010"/>
              <a:gd name="connsiteX18" fmla="*/ 130565 w 3086082"/>
              <a:gd name="connsiteY18" fmla="*/ 62827 h 229010"/>
              <a:gd name="connsiteX19" fmla="*/ 178043 w 3086082"/>
              <a:gd name="connsiteY19" fmla="*/ 74698 h 229010"/>
              <a:gd name="connsiteX20" fmla="*/ 94957 w 3086082"/>
              <a:gd name="connsiteY20" fmla="*/ 50957 h 229010"/>
              <a:gd name="connsiteX21" fmla="*/ 47478 w 3086082"/>
              <a:gd name="connsiteY21" fmla="*/ 145919 h 229010"/>
              <a:gd name="connsiteX22" fmla="*/ 35609 w 3086082"/>
              <a:gd name="connsiteY22" fmla="*/ 181529 h 229010"/>
              <a:gd name="connsiteX23" fmla="*/ 0 w 3086082"/>
              <a:gd name="connsiteY23" fmla="*/ 157789 h 22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086082" h="229010">
                <a:moveTo>
                  <a:pt x="3086082" y="39087"/>
                </a:moveTo>
                <a:cubicBezTo>
                  <a:pt x="3066299" y="27217"/>
                  <a:pt x="3043047" y="19791"/>
                  <a:pt x="3026734" y="3477"/>
                </a:cubicBezTo>
                <a:cubicBezTo>
                  <a:pt x="3017887" y="-5370"/>
                  <a:pt x="3056748" y="4156"/>
                  <a:pt x="3062343" y="15347"/>
                </a:cubicBezTo>
                <a:cubicBezTo>
                  <a:pt x="3067938" y="26538"/>
                  <a:pt x="3056910" y="40228"/>
                  <a:pt x="3050473" y="50957"/>
                </a:cubicBezTo>
                <a:cubicBezTo>
                  <a:pt x="3035834" y="75357"/>
                  <a:pt x="2961415" y="118246"/>
                  <a:pt x="2955517" y="122178"/>
                </a:cubicBezTo>
                <a:cubicBezTo>
                  <a:pt x="2943647" y="130092"/>
                  <a:pt x="2933442" y="141408"/>
                  <a:pt x="2919908" y="145919"/>
                </a:cubicBezTo>
                <a:cubicBezTo>
                  <a:pt x="2834524" y="174381"/>
                  <a:pt x="2941157" y="139847"/>
                  <a:pt x="2836821" y="169659"/>
                </a:cubicBezTo>
                <a:cubicBezTo>
                  <a:pt x="2824791" y="173096"/>
                  <a:pt x="2813599" y="179760"/>
                  <a:pt x="2801213" y="181529"/>
                </a:cubicBezTo>
                <a:cubicBezTo>
                  <a:pt x="2757951" y="187710"/>
                  <a:pt x="2714132" y="189050"/>
                  <a:pt x="2670648" y="193399"/>
                </a:cubicBezTo>
                <a:cubicBezTo>
                  <a:pt x="2487474" y="211718"/>
                  <a:pt x="2639121" y="198222"/>
                  <a:pt x="2468865" y="217140"/>
                </a:cubicBezTo>
                <a:cubicBezTo>
                  <a:pt x="2429346" y="221531"/>
                  <a:pt x="2389735" y="225053"/>
                  <a:pt x="2350170" y="229010"/>
                </a:cubicBezTo>
                <a:lnTo>
                  <a:pt x="1970344" y="217140"/>
                </a:lnTo>
                <a:cubicBezTo>
                  <a:pt x="1938485" y="215547"/>
                  <a:pt x="1907278" y="206003"/>
                  <a:pt x="1875388" y="205270"/>
                </a:cubicBezTo>
                <a:cubicBezTo>
                  <a:pt x="1562881" y="198085"/>
                  <a:pt x="1250259" y="197356"/>
                  <a:pt x="937694" y="193399"/>
                </a:cubicBezTo>
                <a:cubicBezTo>
                  <a:pt x="902085" y="189442"/>
                  <a:pt x="866605" y="184082"/>
                  <a:pt x="830868" y="181529"/>
                </a:cubicBezTo>
                <a:cubicBezTo>
                  <a:pt x="445795" y="154023"/>
                  <a:pt x="739073" y="184518"/>
                  <a:pt x="498521" y="157789"/>
                </a:cubicBezTo>
                <a:cubicBezTo>
                  <a:pt x="457652" y="159833"/>
                  <a:pt x="207562" y="183456"/>
                  <a:pt x="130565" y="157789"/>
                </a:cubicBezTo>
                <a:cubicBezTo>
                  <a:pt x="118695" y="153832"/>
                  <a:pt x="122652" y="134048"/>
                  <a:pt x="118696" y="122178"/>
                </a:cubicBezTo>
                <a:cubicBezTo>
                  <a:pt x="122652" y="102394"/>
                  <a:pt x="114811" y="75431"/>
                  <a:pt x="130565" y="62827"/>
                </a:cubicBezTo>
                <a:cubicBezTo>
                  <a:pt x="143303" y="52636"/>
                  <a:pt x="193519" y="79857"/>
                  <a:pt x="178043" y="74698"/>
                </a:cubicBezTo>
                <a:cubicBezTo>
                  <a:pt x="126959" y="57668"/>
                  <a:pt x="154573" y="65862"/>
                  <a:pt x="94957" y="50957"/>
                </a:cubicBezTo>
                <a:cubicBezTo>
                  <a:pt x="53523" y="92393"/>
                  <a:pt x="74755" y="64081"/>
                  <a:pt x="47478" y="145919"/>
                </a:cubicBezTo>
                <a:lnTo>
                  <a:pt x="35609" y="181529"/>
                </a:lnTo>
                <a:lnTo>
                  <a:pt x="0" y="157789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4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63695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430297" y="1424422"/>
            <a:ext cx="1234433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7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30728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  <p:sp>
        <p:nvSpPr>
          <p:cNvPr id="7" name="Rounded Rectangle 6"/>
          <p:cNvSpPr/>
          <p:nvPr/>
        </p:nvSpPr>
        <p:spPr>
          <a:xfrm>
            <a:off x="3430298" y="1424422"/>
            <a:ext cx="700304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34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430298" y="1424422"/>
            <a:ext cx="700304" cy="128198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47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Heap remove (dequeue)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lvl="1"/>
            <a:endParaRPr lang="en-US" altLang="zh-CN" i="1" dirty="0"/>
          </a:p>
          <a:p>
            <a:pPr marL="344487" lvl="1" indent="0" algn="ctr">
              <a:buNone/>
            </a:pPr>
            <a:r>
              <a:rPr lang="en-US" altLang="zh-CN" dirty="0" err="1">
                <a:latin typeface="Consolas" charset="0"/>
              </a:rPr>
              <a:t>pq.</a:t>
            </a:r>
            <a:r>
              <a:rPr lang="en-US" altLang="zh-CN" b="1" dirty="0" err="1">
                <a:latin typeface="Consolas" charset="0"/>
              </a:rPr>
              <a:t>dequeue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dirty="0" smtClean="0">
                <a:latin typeface="Consolas" charset="0"/>
              </a:rPr>
              <a:t>) -</a:t>
            </a:r>
            <a:r>
              <a:rPr lang="en-US" altLang="zh-CN" dirty="0">
                <a:latin typeface="Consolas" charset="0"/>
              </a:rPr>
              <a:t>-&gt; "</a:t>
            </a:r>
            <a:r>
              <a:rPr lang="en-US" altLang="zh-CN" dirty="0" smtClean="0">
                <a:latin typeface="Consolas" charset="0"/>
              </a:rPr>
              <a:t>k”</a:t>
            </a:r>
            <a:endParaRPr lang="en-US" altLang="zh-CN" dirty="0">
              <a:latin typeface="Consolas" charset="0"/>
            </a:endParaRPr>
          </a:p>
        </p:txBody>
      </p:sp>
      <p:graphicFrame>
        <p:nvGraphicFramePr>
          <p:cNvPr id="68506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73674"/>
              </p:ext>
            </p:extLst>
          </p:nvPr>
        </p:nvGraphicFramePr>
        <p:xfrm>
          <a:off x="1447800" y="1390650"/>
          <a:ext cx="6172200" cy="1584960"/>
        </p:xfrm>
        <a:graphic>
          <a:graphicData uri="http://schemas.openxmlformats.org/drawingml/2006/table">
            <a:tbl>
              <a:tblPr/>
              <a:tblGrid>
                <a:gridCol w="1055688"/>
                <a:gridCol w="509587"/>
                <a:gridCol w="509588"/>
                <a:gridCol w="514350"/>
                <a:gridCol w="508000"/>
                <a:gridCol w="514350"/>
                <a:gridCol w="512762"/>
                <a:gridCol w="512763"/>
                <a:gridCol w="511175"/>
                <a:gridCol w="512762"/>
                <a:gridCol w="511175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index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B2B2B2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6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capacity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395784" y="4427246"/>
            <a:ext cx="6212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Save the first value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/>
              <a:t>Move the last element to the first 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b="1" dirty="0" smtClean="0">
                <a:solidFill>
                  <a:srgbClr val="0000FF"/>
                </a:solidFill>
              </a:rPr>
              <a:t>Bubble up the smaller of the children.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altLang="zh-CN" dirty="0" smtClean="0"/>
              <a:t>Repeat step 3 until you get to the bottom of the tree.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580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17550</TotalTime>
  <Words>6271</Words>
  <Application>Microsoft Macintosh PowerPoint</Application>
  <PresentationFormat>On-screen Show (4:3)</PresentationFormat>
  <Paragraphs>2597</Paragraphs>
  <Slides>142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3" baseType="lpstr">
      <vt:lpstr>Default Design</vt:lpstr>
      <vt:lpstr>Before We Get Started</vt:lpstr>
      <vt:lpstr>PowerPoint Presentation</vt:lpstr>
      <vt:lpstr>What is Section Leading?</vt:lpstr>
      <vt:lpstr>What do Section Leaders do?</vt:lpstr>
      <vt:lpstr>Prerequisites</vt:lpstr>
      <vt:lpstr>Times and Requirements</vt:lpstr>
      <vt:lpstr>Why Section Lead?</vt:lpstr>
      <vt:lpstr>Participate in fun events</vt:lpstr>
      <vt:lpstr>Participate in fun events</vt:lpstr>
      <vt:lpstr>Join an amazing group of people</vt:lpstr>
      <vt:lpstr>Leave your mark on campus</vt:lpstr>
      <vt:lpstr>Apply Now</vt:lpstr>
      <vt:lpstr>PowerPoint Presentation</vt:lpstr>
      <vt:lpstr>PowerPoint Presentation</vt:lpstr>
      <vt:lpstr>President’s Day</vt:lpstr>
      <vt:lpstr>Gravitational Waves Observed</vt:lpstr>
      <vt:lpstr>Boggle</vt:lpstr>
      <vt:lpstr>Priority Queue</vt:lpstr>
      <vt:lpstr>Priority Queue</vt:lpstr>
      <vt:lpstr>Midterm</vt:lpstr>
      <vt:lpstr>PowerPoint Presentation</vt:lpstr>
      <vt:lpstr>Computer Invented This</vt:lpstr>
      <vt:lpstr>Inspired by Biological Evolution </vt:lpstr>
      <vt:lpstr>Evolving Mona Lisa</vt:lpstr>
      <vt:lpstr>PowerPoint Presentation</vt:lpstr>
      <vt:lpstr>PowerPoint Presentation</vt:lpstr>
      <vt:lpstr>CS 106B, Lecture 17 Priority Queues;  Heaps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Prioritization problems</vt:lpstr>
      <vt:lpstr>Priority Queue ADT</vt:lpstr>
      <vt:lpstr>PriorityQueue members</vt:lpstr>
      <vt:lpstr>Seen PQueues Before</vt:lpstr>
      <vt:lpstr>Exercise: SL scheduling</vt:lpstr>
      <vt:lpstr>PowerPoint Presentation</vt:lpstr>
      <vt:lpstr>Exercise solution</vt:lpstr>
      <vt:lpstr>Exercise solution</vt:lpstr>
      <vt:lpstr>PowerPoint Presentation</vt:lpstr>
      <vt:lpstr>PowerPoint Presentation</vt:lpstr>
      <vt:lpstr>Implementing PQ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Heap as Tree</vt:lpstr>
      <vt:lpstr>Heap as Tree</vt:lpstr>
      <vt:lpstr>Heap as Tree</vt:lpstr>
      <vt:lpstr>Heap as Tree</vt:lpstr>
      <vt:lpstr>Heap as Tree</vt:lpstr>
      <vt:lpstr>Heap add (enqueue)</vt:lpstr>
      <vt:lpstr>Heap add (enqueue)</vt:lpstr>
      <vt:lpstr>Heap add (enqueue)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Bubble Up!</vt:lpstr>
      <vt:lpstr>PowerPoint Presentation</vt:lpstr>
      <vt:lpstr>Worst Case</vt:lpstr>
      <vt:lpstr>Worst Case</vt:lpstr>
      <vt:lpstr>Worst Case</vt:lpstr>
      <vt:lpstr>Worst Case</vt:lpstr>
      <vt:lpstr>Worst Case</vt:lpstr>
      <vt:lpstr>Enqueue Big O?</vt:lpstr>
      <vt:lpstr>Peek</vt:lpstr>
      <vt:lpstr>Peek Big O?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Heap remove (dequeue)</vt:lpstr>
      <vt:lpstr>PowerPoint Presentation</vt:lpstr>
      <vt:lpstr>Worst Case</vt:lpstr>
      <vt:lpstr>Worst Case</vt:lpstr>
      <vt:lpstr>Worst Case</vt:lpstr>
      <vt:lpstr>Worst Case</vt:lpstr>
      <vt:lpstr>Worst Case</vt:lpstr>
      <vt:lpstr>Enqueue Big O?</vt:lpstr>
      <vt:lpstr>PowerPoint Presentation</vt:lpstr>
      <vt:lpstr>Enqueue</vt:lpstr>
      <vt:lpstr>Dequeue</vt:lpstr>
      <vt:lpstr>PowerPoint Presentation</vt:lpstr>
      <vt:lpstr>PowerPoint Presentation</vt:lpstr>
      <vt:lpstr>Evolutionary Algorithms</vt:lpstr>
      <vt:lpstr>Evolving Mona Lisa</vt:lpstr>
      <vt:lpstr>Evolution PQueue</vt:lpstr>
      <vt:lpstr>Natural Selection</vt:lpstr>
      <vt:lpstr>Natural Selection</vt:lpstr>
      <vt:lpstr>Natural Selection</vt:lpstr>
      <vt:lpstr>Mate</vt:lpstr>
      <vt:lpstr>Repopulate</vt:lpstr>
      <vt:lpstr>Repopulate</vt:lpstr>
      <vt:lpstr>PowerPoint Presentation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Evolutionary Algorithms</vt:lpstr>
      <vt:lpstr>Mate</vt:lpstr>
      <vt:lpstr>DNA</vt:lpstr>
      <vt:lpstr>Crossover</vt:lpstr>
      <vt:lpstr>Mutation</vt:lpstr>
      <vt:lpstr>Mate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625</cp:revision>
  <dcterms:created xsi:type="dcterms:W3CDTF">2008-06-28T20:57:21Z</dcterms:created>
  <dcterms:modified xsi:type="dcterms:W3CDTF">2016-02-13T23:58:42Z</dcterms:modified>
</cp:coreProperties>
</file>